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8de3ee569ee43bb" /><Relationship Type="http://schemas.openxmlformats.org/officeDocument/2006/relationships/extended-properties" Target="/docProps/app.xml" Id="R92c2033356e94478" /><Relationship Type="http://schemas.openxmlformats.org/officeDocument/2006/relationships/officeDocument" Target="/ppt/presentation.xml" Id="R7f5792a335f04b94" /></Relationships>
</file>

<file path=ppt/presentation.xml><?xml version="1.0" encoding="utf-8"?>
<p:presentation xmlns:p="http://schemas.openxmlformats.org/presentationml/2006/main">
  <p:sldMasterIdLst>
    <p:sldMasterId xmlns:r="http://schemas.openxmlformats.org/officeDocument/2006/relationships" id="2147483648" r:id="R1f041434fd794986"/>
  </p:sldMasterIdLst>
  <p:notesMasterIdLst>
    <p:notesMasterId xmlns:r="http://schemas.openxmlformats.org/officeDocument/2006/relationships" r:id="R52f2e7a2a9c546bd"/>
  </p:notesMasterIdLst>
  <p:sldIdLst>
    <p:sldId xmlns:r="http://schemas.openxmlformats.org/officeDocument/2006/relationships" id="256" r:id="R70a18040b7784497"/>
    <p:sldId xmlns:r="http://schemas.openxmlformats.org/officeDocument/2006/relationships" id="257" r:id="R664b660bb7dd4fb9"/>
    <p:sldId xmlns:r="http://schemas.openxmlformats.org/officeDocument/2006/relationships" id="258" r:id="Rd56c585657b1452d"/>
    <p:sldId xmlns:r="http://schemas.openxmlformats.org/officeDocument/2006/relationships" id="259" r:id="R44d0691f7bd64a50"/>
    <p:sldId xmlns:r="http://schemas.openxmlformats.org/officeDocument/2006/relationships" id="260" r:id="R9dca7ebdc1024df1"/>
    <p:sldId xmlns:r="http://schemas.openxmlformats.org/officeDocument/2006/relationships" id="261" r:id="R3f30a194ff8c40fe"/>
    <p:sldId xmlns:r="http://schemas.openxmlformats.org/officeDocument/2006/relationships" id="262" r:id="Refd86f75e342472e"/>
    <p:sldId xmlns:r="http://schemas.openxmlformats.org/officeDocument/2006/relationships" id="263" r:id="R06df264185c147fc"/>
    <p:sldId xmlns:r="http://schemas.openxmlformats.org/officeDocument/2006/relationships" id="264" r:id="R65fae60815da497b"/>
    <p:sldId xmlns:r="http://schemas.openxmlformats.org/officeDocument/2006/relationships" id="265" r:id="R5b2b4b1e54b54f8e"/>
    <p:sldId xmlns:r="http://schemas.openxmlformats.org/officeDocument/2006/relationships" id="266" r:id="Rb7a02c384da34add"/>
    <p:sldId xmlns:r="http://schemas.openxmlformats.org/officeDocument/2006/relationships" id="267" r:id="Rda89d94a799b4d98"/>
    <p:sldId xmlns:r="http://schemas.openxmlformats.org/officeDocument/2006/relationships" id="268" r:id="R3afd9f3bbb894f6f"/>
    <p:sldId xmlns:r="http://schemas.openxmlformats.org/officeDocument/2006/relationships" id="269" r:id="R2b865aaea4d2436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b6f5db5e15d4140" /><Relationship Type="http://schemas.openxmlformats.org/officeDocument/2006/relationships/slideMaster" Target="/ppt/slideMasters/slideMaster1.xml" Id="R1f041434fd794986" /><Relationship Type="http://schemas.openxmlformats.org/officeDocument/2006/relationships/notesMaster" Target="/ppt/notesMasters/notesMaster1.xml" Id="R52f2e7a2a9c546bd" /><Relationship Type="http://schemas.openxmlformats.org/officeDocument/2006/relationships/presProps" Target="/ppt/presProps.xml" Id="R02d6577639b04dff" /><Relationship Type="http://schemas.openxmlformats.org/officeDocument/2006/relationships/tableStyles" Target="/ppt/tableStyles.xml" Id="R27361f8708cf4aed" /><Relationship Type="http://schemas.openxmlformats.org/officeDocument/2006/relationships/slide" Target="/ppt/slides/slide1.xml" Id="R70a18040b7784497" /><Relationship Type="http://schemas.openxmlformats.org/officeDocument/2006/relationships/slide" Target="/ppt/slides/slide2.xml" Id="R664b660bb7dd4fb9" /><Relationship Type="http://schemas.openxmlformats.org/officeDocument/2006/relationships/slide" Target="/ppt/slides/slide3.xml" Id="Rd56c585657b1452d" /><Relationship Type="http://schemas.openxmlformats.org/officeDocument/2006/relationships/slide" Target="/ppt/slides/slide4.xml" Id="R44d0691f7bd64a50" /><Relationship Type="http://schemas.openxmlformats.org/officeDocument/2006/relationships/slide" Target="/ppt/slides/slide5.xml" Id="R9dca7ebdc1024df1" /><Relationship Type="http://schemas.openxmlformats.org/officeDocument/2006/relationships/slide" Target="/ppt/slides/slide6.xml" Id="R3f30a194ff8c40fe" /><Relationship Type="http://schemas.openxmlformats.org/officeDocument/2006/relationships/slide" Target="/ppt/slides/slide7.xml" Id="Refd86f75e342472e" /><Relationship Type="http://schemas.openxmlformats.org/officeDocument/2006/relationships/slide" Target="/ppt/slides/slide8.xml" Id="R06df264185c147fc" /><Relationship Type="http://schemas.openxmlformats.org/officeDocument/2006/relationships/slide" Target="/ppt/slides/slide9.xml" Id="R65fae60815da497b" /><Relationship Type="http://schemas.openxmlformats.org/officeDocument/2006/relationships/slide" Target="/ppt/slides/slide10.xml" Id="R5b2b4b1e54b54f8e" /><Relationship Type="http://schemas.openxmlformats.org/officeDocument/2006/relationships/slide" Target="/ppt/slides/slide11.xml" Id="Rb7a02c384da34add" /><Relationship Type="http://schemas.openxmlformats.org/officeDocument/2006/relationships/slide" Target="/ppt/slides/slide12.xml" Id="Rda89d94a799b4d98" /><Relationship Type="http://schemas.openxmlformats.org/officeDocument/2006/relationships/slide" Target="/ppt/slides/slide13.xml" Id="R3afd9f3bbb894f6f" /><Relationship Type="http://schemas.openxmlformats.org/officeDocument/2006/relationships/slide" Target="/ppt/slides/slide14.xml" Id="R2b865aaea4d2436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8f4be57440e4e8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0785f8d94c64c47" /><Relationship Type="http://schemas.openxmlformats.org/officeDocument/2006/relationships/notesMaster" Target="/ppt/notesMasters/notesMaster1.xml" Id="R4f4a48590ba94620" /></Relationships>
</file>

<file path=ppt/notesSlides/_rels/notesSlide2.xml.rels>&#65279;<?xml version="1.0" encoding="utf-8"?><Relationships xmlns="http://schemas.openxmlformats.org/package/2006/relationships"><Relationship Type="http://schemas.openxmlformats.org/officeDocument/2006/relationships/slide" Target="/ppt/slides/slide2.xml" Id="R3a5357dbae6c4f6b" /><Relationship Type="http://schemas.openxmlformats.org/officeDocument/2006/relationships/notesMaster" Target="/ppt/notesMasters/notesMaster1.xml" Id="R2216427ad705468a" /></Relationships>
</file>

<file path=ppt/notesSlides/_rels/notesSlide3.xml.rels>&#65279;<?xml version="1.0" encoding="utf-8"?><Relationships xmlns="http://schemas.openxmlformats.org/package/2006/relationships"><Relationship Type="http://schemas.openxmlformats.org/officeDocument/2006/relationships/slide" Target="/ppt/slides/slide3.xml" Id="R9a9fbff97058436c" /><Relationship Type="http://schemas.openxmlformats.org/officeDocument/2006/relationships/notesMaster" Target="/ppt/notesMasters/notesMaster1.xml" Id="Rd067387eacbf4fab" /></Relationships>
</file>

<file path=ppt/notesSlides/_rels/notesSlide4.xml.rels>&#65279;<?xml version="1.0" encoding="utf-8"?><Relationships xmlns="http://schemas.openxmlformats.org/package/2006/relationships"><Relationship Type="http://schemas.openxmlformats.org/officeDocument/2006/relationships/slide" Target="/ppt/slides/slide4.xml" Id="Rcaa62b86d0064eee" /><Relationship Type="http://schemas.openxmlformats.org/officeDocument/2006/relationships/notesMaster" Target="/ppt/notesMasters/notesMaster1.xml" Id="R19a4a9d51a214100" /></Relationships>
</file>

<file path=ppt/notesSlides/_rels/notesSlide5.xml.rels>&#65279;<?xml version="1.0" encoding="utf-8"?><Relationships xmlns="http://schemas.openxmlformats.org/package/2006/relationships"><Relationship Type="http://schemas.openxmlformats.org/officeDocument/2006/relationships/slide" Target="/ppt/slides/slide5.xml" Id="R94a51459fcd74078" /><Relationship Type="http://schemas.openxmlformats.org/officeDocument/2006/relationships/notesMaster" Target="/ppt/notesMasters/notesMaster1.xml" Id="Rbde15f84ec144a5c" /></Relationships>
</file>

<file path=ppt/notesSlides/_rels/notesSlide6.xml.rels>&#65279;<?xml version="1.0" encoding="utf-8"?><Relationships xmlns="http://schemas.openxmlformats.org/package/2006/relationships"><Relationship Type="http://schemas.openxmlformats.org/officeDocument/2006/relationships/slide" Target="/ppt/slides/slide6.xml" Id="Rcd1fda5d778d4b52" /><Relationship Type="http://schemas.openxmlformats.org/officeDocument/2006/relationships/notesMaster" Target="/ppt/notesMasters/notesMaster1.xml" Id="Rff3b217190d74fa5" /></Relationships>
</file>

<file path=ppt/notesSlides/_rels/notesSlide7.xml.rels>&#65279;<?xml version="1.0" encoding="utf-8"?><Relationships xmlns="http://schemas.openxmlformats.org/package/2006/relationships"><Relationship Type="http://schemas.openxmlformats.org/officeDocument/2006/relationships/slide" Target="/ppt/slides/slide7.xml" Id="R4f959f88b65847a3" /><Relationship Type="http://schemas.openxmlformats.org/officeDocument/2006/relationships/notesMaster" Target="/ppt/notesMasters/notesMaster1.xml" Id="R5906718b544c4232" /></Relationships>
</file>

<file path=ppt/notesSlides/_rels/notesSlide8.xml.rels>&#65279;<?xml version="1.0" encoding="utf-8"?><Relationships xmlns="http://schemas.openxmlformats.org/package/2006/relationships"><Relationship Type="http://schemas.openxmlformats.org/officeDocument/2006/relationships/slide" Target="/ppt/slides/slide8.xml" Id="R00684fa8077544da" /><Relationship Type="http://schemas.openxmlformats.org/officeDocument/2006/relationships/notesMaster" Target="/ppt/notesMasters/notesMaster1.xml" Id="R0ff8913e80394360" /></Relationships>
</file>

<file path=ppt/notesSlides/_rels/notesSlide9.xml.rels>&#65279;<?xml version="1.0" encoding="utf-8"?><Relationships xmlns="http://schemas.openxmlformats.org/package/2006/relationships"><Relationship Type="http://schemas.openxmlformats.org/officeDocument/2006/relationships/slide" Target="/ppt/slides/slide9.xml" Id="R2a30660285e540fb" /><Relationship Type="http://schemas.openxmlformats.org/officeDocument/2006/relationships/notesMaster" Target="/ppt/notesMasters/notesMaster1.xml" Id="Rfe12ecdf813342e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5d2f249efea4960" /><Relationship Type="http://schemas.openxmlformats.org/officeDocument/2006/relationships/notesMaster" Target="/ppt/notesMasters/notesMaster1.xml" Id="R692ef6109fb74c8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8bb23c9eb004272" /><Relationship Type="http://schemas.openxmlformats.org/officeDocument/2006/relationships/notesMaster" Target="/ppt/notesMasters/notesMaster1.xml" Id="R7441f55056364a7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973b59918b34784" /><Relationship Type="http://schemas.openxmlformats.org/officeDocument/2006/relationships/notesMaster" Target="/ppt/notesMasters/notesMaster1.xml" Id="R7cf22cf7d1c242a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0efdb512aa440af" /><Relationship Type="http://schemas.openxmlformats.org/officeDocument/2006/relationships/notesMaster" Target="/ppt/notesMasters/notesMaster1.xml" Id="R2b639725b1374dc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d0c69c5d6d24ff6" /><Relationship Type="http://schemas.openxmlformats.org/officeDocument/2006/relationships/notesMaster" Target="/ppt/notesMasters/notesMaster1.xml" Id="R9eef7498024d412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この資料は、サイトの訪問者が「自社の相談をしてよいか」と迷う場面から説明します。難しい指標や施策名を最初に覚える必要はありません。登場するまどかITサポートと検討企業は架空です。実績や改善率の予測を示す資料ではありません。</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絵の担当者になったつもりでサイトを見てください。知りたいのは、会社の理念より先に「10台という規模で頼めるか」「どこまで相談できるか」です。画像は説明用の生成イラストです。実在の担当者や顧客事例ではありません。</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上から順に読むための段階ではなく、相談前の確認事項です。担当者によって気になる点は違います。価格を決められない場合も「何を確認してから見積もるか」は説明できます。対応できないことも実際のサービス範囲に合わせて示します。</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これは顧客の判断を説明する模式図です。すべての人が同じ順序で動くという主張ではありません。情報があっても条件が合わなければ相談しません。また、保留した人が後で戻る場合もあります。実際に何が足りないかは問い合わせ記録や顧客への聞き取りで確かめます。</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左右を読み比べてください。左は実力や対応範囲を判断する材料が少ない文章です。右は「小さな会社の入れ替え」という対象と、台数・ソフト・希望時期を確認すること、問い合わせで最初に伝えることを示しています。右の文面も架空のサービス例であり、実際の範囲を担当者に確認してから公開します。</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顧客はサイトを一人で読んで決めるとは限りません。担当者が社内に持ち帰り、別の人が費用や作業範囲を確認することがあります。資料には広告の見出しを並べるだけでなく、依頼の対象・条件・次の確認事項を残します。ページのURLや必要な章を直接共有できるようにします。</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丸を一緒に数えてください。Aは10件の相談のうち対象に合うものが4件で、そのうち2件が受注しています。Bは相談15件、対象に合うもの3件、受注1件です。この数字だけで施策の優劣を決める資料ではなく、相談数と受注が同じ指標でないことを説明する小さな例です。金額や処理時間も含めた採算は自社の値で別途確認します。</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この3行は施策の優先順位を一律に決める表ではありません。「いまどこで困っているか」を整理する見取り図です。SEOは必要な人に発見してもらうために役立ちますが、訪問後の説明や営業対応の課題をすべて解決するものではありません。Google公式は発見・理解・有益な情報の基本を確認するために参照しています。</a:t>
            </a:r>
          </a:p>
          <a:p xmlns:a="http://schemas.openxmlformats.org/drawingml/2006/main">
            <a:r>
              <a:t/>
            </a:r>
          </a:p>
          <a:p xmlns:a="http://schemas.openxmlformats.org/drawingml/2006/main">
            <a:r>
              <a:t>参照：Google：SEO スターター ガイド</a:t>
            </a:r>
          </a:p>
          <a:p xmlns:a="http://schemas.openxmlformats.org/drawingml/2006/main">
            <a:r>
              <a:t>https://developers.google.com/search/docs/fundamentals/seo-starter-guide?hl=ja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ここはまどか社の仮想ケースです。20件のうち12件が対象外という設定から、集客の増量より先にサービスの対象をはっきり示す案を選びます。20件という少数の記録だけで一般的な結論を出しているわけではありません。SEOや広告を不要とする話でもありません。対象条件の説明を直した後、対象の相談が十分かを見て次を判断します。</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制作担当だけで対応範囲や価格を想像して書かないことが大切です。まず営業やサービス担当に聞き、実際の業務と説明をそろえます。公開後も、相談で同じ誤解が続く場合は文面を直します。見た目の完成を終点にせず、顧客の反応が戻ってくる作業にします。</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表示している3件も架空の記録例です。記録の目的は、誰が悪いかを決めることではなく、Webの説明と期待が合っているかを知ることです。前後で見る場合は季節や流入元、営業対応の違いも確認し、文面変更だけの効果と断定しません。受注までの日数が長い場合は対象の相談数を先に確認し、受注を後から追跡します。</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週間は説明改修と記録を試すための例です。SEOの順位や受注が4週間で改善すると約束するものではありません。すぐに対象外の相談がなくなるとも限りません。対象の相談が減った場合は、必要な顧客まで遠ざける表現になっていないか確認します。</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このページを社内提案の記入済み例として使えます。金額の内訳例は調査2万円・原稿改修5万円・確認と集計3万円、合計10万円という仮定です。実際の価格や工数は作業範囲で変わります。予算だけでなく営業責任者の確認時間を確保し、公開後に何を報告するかも上司と合意してくださ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資料をそのまま自社の実績として配布しないでください。まず実際の顧客の質問へ置き換え、担当者が事実を確認します。Google公式は検索からの発見・理解とAI検索機能の基本条件を確認するために参照しました。GoogleのAI機能は通常のSEOの基本と関係し、特別な専用要件が必須という説明はしていません。他社AIへの一般化や掲載保証は行いません。</a:t>
            </a:r>
          </a:p>
          <a:p xmlns:a="http://schemas.openxmlformats.org/drawingml/2006/main">
            <a:r>
              <a:t/>
            </a:r>
          </a:p>
          <a:p xmlns:a="http://schemas.openxmlformats.org/drawingml/2006/main">
            <a:r>
              <a:t>参照：Google：SEO スターター ガイド</a:t>
            </a:r>
          </a:p>
          <a:p xmlns:a="http://schemas.openxmlformats.org/drawingml/2006/main">
            <a:r>
              <a:t>https://developers.google.com/search/docs/fundamentals/seo-starter-guide?hl=ja</a:t>
            </a:r>
          </a:p>
          <a:p xmlns:a="http://schemas.openxmlformats.org/drawingml/2006/main">
            <a:r>
              <a:t/>
            </a:r>
          </a:p>
          <a:p xmlns:a="http://schemas.openxmlformats.org/drawingml/2006/main">
            <a:r>
              <a:t>参照：Google：AI 機能とウェブサイト</a:t>
            </a:r>
          </a:p>
          <a:p xmlns:a="http://schemas.openxmlformats.org/drawingml/2006/main">
            <a:r>
              <a:t>https://developers.google.com/search/docs/appearance/ai-features?hl=ja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021216b795f4a6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8fe3c1598f1425a"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8d037eb1e57f4395"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4698c69033f4f33"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e55a093897624564"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2607d38341884d9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9FAD551-51C1-483E-9555-41A96CB38CDE}"/>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26DD644F-0FB3-4598-8056-4EC9CD5C0C4B}"/>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EBD80851-8733-49C3-A459-FC3C99057C0C}"/>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EA01177-A7F6-4E21-A628-D67DD063CDA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D2181DB6-693F-473C-BC25-34216E27527F}"/>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AE427C58-B72D-4055-BE4F-549C113FB41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D5C85AC-5B3E-436E-910B-0ECBD54087BA}"/>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463360B3-6846-4F05-A67C-FDAFD4724997}"/>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66C113F-2418-46B1-AADD-FB593DD71C8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365FF07-5CFF-4BA0-AB64-525342A3AEA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e9c742966bb4bf0" /><Relationship Type="http://schemas.openxmlformats.org/officeDocument/2006/relationships/slideLayout" Target="/ppt/slideLayouts/slideLayout1.xml" Id="Rccb119bf131949a7" /><Relationship Type="http://schemas.openxmlformats.org/officeDocument/2006/relationships/slideLayout" Target="/ppt/slideLayouts/slideLayout2.xml" Id="Rbfd4884782674dea" /><Relationship Type="http://schemas.openxmlformats.org/officeDocument/2006/relationships/slideLayout" Target="/ppt/slideLayouts/slideLayout3.xml" Id="R2540d6965c6743a7" /><Relationship Type="http://schemas.openxmlformats.org/officeDocument/2006/relationships/slideLayout" Target="/ppt/slideLayouts/slideLayout4.xml" Id="R14e38cee290f491c" /><Relationship Type="http://schemas.openxmlformats.org/officeDocument/2006/relationships/slideLayout" Target="/ppt/slideLayouts/slideLayout5.xml" Id="R8f993450ec4f40c2" /><Relationship Type="http://schemas.openxmlformats.org/officeDocument/2006/relationships/slideLayout" Target="/ppt/slideLayouts/slideLayout6.xml" Id="R9fc9f307ea8a49b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cb119bf131949a7"/>
    <p:sldLayoutId xmlns:r="http://schemas.openxmlformats.org/officeDocument/2006/relationships" id="2147483650" r:id="Rbfd4884782674dea"/>
    <p:sldLayoutId xmlns:r="http://schemas.openxmlformats.org/officeDocument/2006/relationships" id="2147483651" r:id="R2540d6965c6743a7"/>
    <p:sldLayoutId xmlns:r="http://schemas.openxmlformats.org/officeDocument/2006/relationships" id="2147483652" r:id="R14e38cee290f491c"/>
    <p:sldLayoutId xmlns:r="http://schemas.openxmlformats.org/officeDocument/2006/relationships" id="2147483653" r:id="R8f993450ec4f40c2"/>
    <p:sldLayoutId xmlns:r="http://schemas.openxmlformats.org/officeDocument/2006/relationships" id="2147483654" r:id="R9fc9f307ea8a49b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64628ce615554511" /><Relationship Type="http://schemas.openxmlformats.org/officeDocument/2006/relationships/notesSlide" Target="/ppt/notesSlides/notesSlide1.xml" Id="Rdb6bd4fa02904078"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acf2444988d04fa8" /><Relationship Type="http://schemas.openxmlformats.org/officeDocument/2006/relationships/image" Target="/ppt/media/image.png" Id="Rcc083bb5ff404a19" /><Relationship Type="http://schemas.openxmlformats.org/officeDocument/2006/relationships/notesSlide" Target="/ppt/notesSlides/notesSlide2.xml" Id="R471a21e07a5c4c3d"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f1c32d7574ea4197" /><Relationship Type="http://schemas.openxmlformats.org/officeDocument/2006/relationships/notesSlide" Target="/ppt/notesSlides/notesSlide3.xml" Id="R80c3be44343f4208"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97fd57742ddc484b" /><Relationship Type="http://schemas.openxmlformats.org/officeDocument/2006/relationships/notesSlide" Target="/ppt/notesSlides/notesSlide4.xml" Id="Rc41396c6762843bb"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b3479b113f15455b" /><Relationship Type="http://schemas.openxmlformats.org/officeDocument/2006/relationships/notesSlide" Target="/ppt/notesSlides/notesSlide5.xml" Id="R3b5f3bb990994c68"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d619c97b35bf419b" /><Relationship Type="http://schemas.openxmlformats.org/officeDocument/2006/relationships/notesSlide" Target="/ppt/notesSlides/notesSlide6.xml" Id="R8d2c8432ac4e43d3"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c4ce850560ca4238" /><Relationship Type="http://schemas.openxmlformats.org/officeDocument/2006/relationships/notesSlide" Target="/ppt/notesSlides/notesSlide7.xml" Id="Rf6dd989ef12e49f8"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0f4402d6143d4f23" /><Relationship Type="http://schemas.openxmlformats.org/officeDocument/2006/relationships/notesSlide" Target="/ppt/notesSlides/notesSlide8.xml" Id="R4d17f88ed4404a1d"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c75e65722f044ab9" /><Relationship Type="http://schemas.openxmlformats.org/officeDocument/2006/relationships/notesSlide" Target="/ppt/notesSlides/notesSlide9.xml" Id="Ra2fd1f95aaaa442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52d579bcaa1a4be8" /><Relationship Type="http://schemas.openxmlformats.org/officeDocument/2006/relationships/notesSlide" Target="/ppt/notesSlides/notesSlide10.xml" Id="Ra13a4594806844b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cc64d6d65c104706" /><Relationship Type="http://schemas.openxmlformats.org/officeDocument/2006/relationships/notesSlide" Target="/ppt/notesSlides/notesSlide11.xml" Id="R6a459815e0974e0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1750393f36a34c71" /><Relationship Type="http://schemas.openxmlformats.org/officeDocument/2006/relationships/notesSlide" Target="/ppt/notesSlides/notesSlide12.xml" Id="R8ee3415069d04dd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ec7cf951d3664a75" /><Relationship Type="http://schemas.openxmlformats.org/officeDocument/2006/relationships/notesSlide" Target="/ppt/notesSlides/notesSlide13.xml" Id="R53111c384c624ed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b835969a755a4780" /><Relationship Type="http://schemas.openxmlformats.org/officeDocument/2006/relationships/hyperlink" Target="https://developers.google.com/search/docs/fundamentals/seo-starter-guide?hl=ja" TargetMode="External" Id="R89531f5ac8b34846" /><Relationship Type="http://schemas.openxmlformats.org/officeDocument/2006/relationships/hyperlink" Target="https://developers.google.com/search/docs/appearance/ai-features?hl=ja" TargetMode="External" Id="R80bbcf2c90f848f8" /><Relationship Type="http://schemas.openxmlformats.org/officeDocument/2006/relationships/notesSlide" Target="/ppt/notesSlides/notesSlide14.xml" Id="Rfcce120ca2ac444c" /></Relationships>
</file>

<file path=ppt/slides/slide1.xml><?xml version="1.0" encoding="utf-8"?>
<p:sld xmlns:p="http://schemas.openxmlformats.org/presentationml/2006/main">
  <p:cSld>
    <p:bg>
      <p:bgPr>
        <a:solidFill xmlns:a="http://schemas.openxmlformats.org/drawingml/2006/main">
          <a:srgbClr val="123B32"/>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02DC4D5-063E-4C51-B10A-613876C27EC7}"/>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23B32"/>
          </a:solidFill>
          <a:ln xmlns:a="http://schemas.openxmlformats.org/drawingml/2006/main" w="0">
            <a:noFill/>
          </a:ln>
        </p:spPr>
      </p:sp>
      <p:sp>
        <p:nvSpPr>
          <p:cNvPr id="2" name="text-1">
            <a:extLst xmlns:a="http://schemas.openxmlformats.org/drawingml/2006/main">
              <a:ext uri="{FF2B5EF4-FFF2-40B4-BE49-F238E27FC236}">
                <a16:creationId xmlns:a16="http://schemas.microsoft.com/office/drawing/2014/main" id="{620B8255-42A7-4B44-989F-92DDA5A0E0D6}"/>
              </a:ext>
            </a:extLst>
          </p:cNvPr>
          <p:cNvSpPr>
            <a:spLocks xmlns:a="http://schemas.openxmlformats.org/drawingml/2006/main" noGrp="1"/>
          </p:cNvSpPr>
          <p:nvPr/>
        </p:nvSpPr>
        <p:spPr>
          <a:xfrm xmlns:a="http://schemas.openxmlformats.org/drawingml/2006/main">
            <a:off x="609600" y="476250"/>
            <a:ext cx="106680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FFFFFF"/>
                </a:solidFill>
                <a:latin typeface="Meiryo"/>
                <a:ea typeface="Meiryo"/>
                <a:cs typeface="Meiryo"/>
              </a:defRPr>
            </a:defPPr>
          </a:lstStyle>
          <a:p xmlns:a="http://schemas.openxmlformats.org/drawingml/2006/main">
            <a:pPr>
              <a:lnSpc>
                <a:spcPct val="138000"/>
              </a:lnSpc>
              <a:buNone/>
              <a:defRPr sz="2100" b="1">
                <a:solidFill>
                  <a:srgbClr val="FFFFFF"/>
                </a:solidFill>
                <a:latin typeface="Meiryo"/>
                <a:ea typeface="Meiryo"/>
                <a:cs typeface="Meiryo"/>
              </a:defRPr>
            </a:pPr>
            <a:r>
              <a:rPr sz="2100" b="1">
                <a:solidFill>
                  <a:srgbClr val="FFFFFF"/>
                </a:solidFill>
                <a:latin typeface="Meiryo"/>
                <a:ea typeface="Meiryo"/>
                <a:cs typeface="Meiryo"/>
              </a:rPr>
              <a:t>C.elegance</a:t>
            </a:r>
          </a:p>
        </p:txBody>
      </p:sp>
      <p:sp>
        <p:nvSpPr>
          <p:cNvPr id="3" name="text-2">
            <a:extLst xmlns:a="http://schemas.openxmlformats.org/drawingml/2006/main">
              <a:ext uri="{FF2B5EF4-FFF2-40B4-BE49-F238E27FC236}">
                <a16:creationId xmlns:a16="http://schemas.microsoft.com/office/drawing/2014/main" id="{DA207131-2BD6-42BE-A220-E86A0407F907}"/>
              </a:ext>
            </a:extLst>
          </p:cNvPr>
          <p:cNvSpPr>
            <a:spLocks xmlns:a="http://schemas.openxmlformats.org/drawingml/2006/main" noGrp="1"/>
          </p:cNvSpPr>
          <p:nvPr/>
        </p:nvSpPr>
        <p:spPr>
          <a:xfrm xmlns:a="http://schemas.openxmlformats.org/drawingml/2006/main">
            <a:off x="609600" y="1419225"/>
            <a:ext cx="10668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875" b="0">
                <a:solidFill>
                  <a:srgbClr val="CFEB6E"/>
                </a:solidFill>
                <a:latin typeface="Meiryo"/>
                <a:ea typeface="Meiryo"/>
                <a:cs typeface="Meiryo"/>
              </a:defRPr>
            </a:defPPr>
          </a:lstStyle>
          <a:p xmlns:a="http://schemas.openxmlformats.org/drawingml/2006/main">
            <a:pPr>
              <a:lnSpc>
                <a:spcPct val="138000"/>
              </a:lnSpc>
              <a:buNone/>
              <a:defRPr sz="1875" b="0">
                <a:solidFill>
                  <a:srgbClr val="CFEB6E"/>
                </a:solidFill>
                <a:latin typeface="Meiryo"/>
                <a:ea typeface="Meiryo"/>
                <a:cs typeface="Meiryo"/>
              </a:defRPr>
            </a:pPr>
            <a:r>
              <a:rPr sz="1875" b="0">
                <a:solidFill>
                  <a:srgbClr val="CFEB6E"/>
                </a:solidFill>
                <a:latin typeface="Meiryo"/>
                <a:ea typeface="Meiryo"/>
                <a:cs typeface="Meiryo"/>
              </a:rPr>
              <a:t>Web集客の社内説明に使う資料</a:t>
            </a:r>
          </a:p>
        </p:txBody>
      </p:sp>
      <p:sp>
        <p:nvSpPr>
          <p:cNvPr id="4" name="text-3">
            <a:extLst xmlns:a="http://schemas.openxmlformats.org/drawingml/2006/main">
              <a:ext uri="{FF2B5EF4-FFF2-40B4-BE49-F238E27FC236}">
                <a16:creationId xmlns:a16="http://schemas.microsoft.com/office/drawing/2014/main" id="{A7E7D106-AA6C-4BA8-AEE6-39C335F9CDD9}"/>
              </a:ext>
            </a:extLst>
          </p:cNvPr>
          <p:cNvSpPr>
            <a:spLocks xmlns:a="http://schemas.openxmlformats.org/drawingml/2006/main" noGrp="1"/>
          </p:cNvSpPr>
          <p:nvPr/>
        </p:nvSpPr>
        <p:spPr>
          <a:xfrm xmlns:a="http://schemas.openxmlformats.org/drawingml/2006/main">
            <a:off x="609600" y="2114550"/>
            <a:ext cx="10953750" cy="144446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4425" b="1">
                <a:solidFill>
                  <a:srgbClr val="FFFFFF"/>
                </a:solidFill>
                <a:latin typeface="Meiryo"/>
                <a:ea typeface="Meiryo"/>
                <a:cs typeface="Meiryo"/>
              </a:defRPr>
            </a:defPPr>
          </a:lstStyle>
          <a:p xmlns:a="http://schemas.openxmlformats.org/drawingml/2006/main">
            <a:pPr>
              <a:lnSpc>
                <a:spcPct val="138000"/>
              </a:lnSpc>
              <a:buNone/>
              <a:defRPr sz="4425" b="1">
                <a:solidFill>
                  <a:srgbClr val="FFFFFF"/>
                </a:solidFill>
                <a:latin typeface="Meiryo"/>
                <a:ea typeface="Meiryo"/>
                <a:cs typeface="Meiryo"/>
              </a:defRPr>
            </a:pPr>
            <a:r>
              <a:rPr sz="4425" b="1">
                <a:solidFill>
                  <a:srgbClr val="FFFFFF"/>
                </a:solidFill>
                <a:latin typeface="Meiryo"/>
                <a:ea typeface="Meiryo"/>
                <a:cs typeface="Meiryo"/>
              </a:rPr>
              <a:t>サイトを見た人が</a:t>
            </a:r>
          </a:p>
          <a:p xmlns:a="http://schemas.openxmlformats.org/drawingml/2006/main">
            <a:pPr>
              <a:lnSpc>
                <a:spcPct val="138000"/>
              </a:lnSpc>
              <a:buNone/>
              <a:defRPr sz="4425" b="1">
                <a:solidFill>
                  <a:srgbClr val="FFFFFF"/>
                </a:solidFill>
                <a:latin typeface="Meiryo"/>
                <a:ea typeface="Meiryo"/>
                <a:cs typeface="Meiryo"/>
              </a:defRPr>
            </a:pPr>
            <a:r>
              <a:rPr sz="4425" b="1">
                <a:solidFill>
                  <a:srgbClr val="FFFFFF"/>
                </a:solidFill>
                <a:latin typeface="Meiryo"/>
                <a:ea typeface="Meiryo"/>
                <a:cs typeface="Meiryo"/>
              </a:rPr>
              <a:t>相談できるようにする</a:t>
            </a:r>
          </a:p>
        </p:txBody>
      </p:sp>
      <p:sp>
        <p:nvSpPr>
          <p:cNvPr id="5" name="">
            <a:extLst xmlns:a="http://schemas.openxmlformats.org/drawingml/2006/main">
              <a:ext uri="{FF2B5EF4-FFF2-40B4-BE49-F238E27FC236}">
                <a16:creationId xmlns:a16="http://schemas.microsoft.com/office/drawing/2014/main" id="{83B669DB-DA97-42C2-A18D-00BF2BB5FCE5}"/>
              </a:ext>
            </a:extLst>
          </p:cNvPr>
          <p:cNvSpPr>
            <a:spLocks xmlns:a="http://schemas.openxmlformats.org/drawingml/2006/main" noGrp="1"/>
          </p:cNvSpPr>
          <p:nvPr/>
        </p:nvSpPr>
        <p:spPr>
          <a:xfrm xmlns:a="http://schemas.openxmlformats.org/drawingml/2006/main">
            <a:off x="609600" y="4257675"/>
            <a:ext cx="10972800" cy="953"/>
          </a:xfrm>
          <a:prstGeom xmlns:a="http://schemas.openxmlformats.org/drawingml/2006/main" prst="line">
            <a:avLst/>
          </a:prstGeom>
          <a:noFill xmlns:a="http://schemas.openxmlformats.org/drawingml/2006/main"/>
          <a:ln xmlns:a="http://schemas.openxmlformats.org/drawingml/2006/main" w="9525">
            <a:solidFill>
              <a:srgbClr val="6D8F81"/>
            </a:solidFill>
          </a:ln>
        </p:spPr>
      </p:sp>
      <p:sp>
        <p:nvSpPr>
          <p:cNvPr id="6" name="text-5">
            <a:extLst xmlns:a="http://schemas.openxmlformats.org/drawingml/2006/main">
              <a:ext uri="{FF2B5EF4-FFF2-40B4-BE49-F238E27FC236}">
                <a16:creationId xmlns:a16="http://schemas.microsoft.com/office/drawing/2014/main" id="{1644008E-0FCE-4385-BF02-CCF15E27987A}"/>
              </a:ext>
            </a:extLst>
          </p:cNvPr>
          <p:cNvSpPr>
            <a:spLocks xmlns:a="http://schemas.openxmlformats.org/drawingml/2006/main" noGrp="1"/>
          </p:cNvSpPr>
          <p:nvPr/>
        </p:nvSpPr>
        <p:spPr>
          <a:xfrm xmlns:a="http://schemas.openxmlformats.org/drawingml/2006/main">
            <a:off x="609600" y="4648200"/>
            <a:ext cx="10668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FFFFFF"/>
                </a:solidFill>
                <a:latin typeface="Meiryo"/>
                <a:ea typeface="Meiryo"/>
                <a:cs typeface="Meiryo"/>
              </a:defRPr>
            </a:defPPr>
          </a:lstStyle>
          <a:p xmlns:a="http://schemas.openxmlformats.org/drawingml/2006/main">
            <a:pPr>
              <a:lnSpc>
                <a:spcPct val="138000"/>
              </a:lnSpc>
              <a:buNone/>
              <a:defRPr sz="2325" b="0">
                <a:solidFill>
                  <a:srgbClr val="FFFFFF"/>
                </a:solidFill>
                <a:latin typeface="Meiryo"/>
                <a:ea typeface="Meiryo"/>
                <a:cs typeface="Meiryo"/>
              </a:defRPr>
            </a:pPr>
            <a:r>
              <a:rPr sz="2325" b="0">
                <a:solidFill>
                  <a:srgbClr val="FFFFFF"/>
                </a:solidFill>
                <a:latin typeface="Meiryo"/>
                <a:ea typeface="Meiryo"/>
                <a:cs typeface="Meiryo"/>
              </a:rPr>
              <a:t>パソコン10台を入れ替えたい会社の例で考えます。</a:t>
            </a:r>
          </a:p>
        </p:txBody>
      </p:sp>
      <p:sp>
        <p:nvSpPr>
          <p:cNvPr id="7" name="text-6">
            <a:extLst xmlns:a="http://schemas.openxmlformats.org/drawingml/2006/main">
              <a:ext uri="{FF2B5EF4-FFF2-40B4-BE49-F238E27FC236}">
                <a16:creationId xmlns:a16="http://schemas.microsoft.com/office/drawing/2014/main" id="{8C386609-F658-48DB-8408-37281F104582}"/>
              </a:ext>
            </a:extLst>
          </p:cNvPr>
          <p:cNvSpPr>
            <a:spLocks xmlns:a="http://schemas.openxmlformats.org/drawingml/2006/main" noGrp="1"/>
          </p:cNvSpPr>
          <p:nvPr/>
        </p:nvSpPr>
        <p:spPr>
          <a:xfrm xmlns:a="http://schemas.openxmlformats.org/drawingml/2006/main">
            <a:off x="609600" y="6400800"/>
            <a:ext cx="10668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BDD0C5"/>
                </a:solidFill>
                <a:latin typeface="Meiryo"/>
                <a:ea typeface="Meiryo"/>
                <a:cs typeface="Meiryo"/>
              </a:defRPr>
            </a:defPPr>
          </a:lstStyle>
          <a:p xmlns:a="http://schemas.openxmlformats.org/drawingml/2006/main">
            <a:pPr>
              <a:lnSpc>
                <a:spcPct val="138000"/>
              </a:lnSpc>
              <a:buNone/>
              <a:defRPr sz="1275" b="0">
                <a:solidFill>
                  <a:srgbClr val="BDD0C5"/>
                </a:solidFill>
                <a:latin typeface="Meiryo"/>
                <a:ea typeface="Meiryo"/>
                <a:cs typeface="Meiryo"/>
              </a:defRPr>
            </a:pPr>
            <a:r>
              <a:rPr sz="1275" b="0">
                <a:solidFill>
                  <a:srgbClr val="BDD0C5"/>
                </a:solidFill>
                <a:latin typeface="Meiryo"/>
                <a:ea typeface="Meiryo"/>
                <a:cs typeface="Meiryo"/>
              </a:rPr>
              <a:t>2026.10.15   /   架空の場面で考える説明資料</a:t>
            </a:r>
          </a:p>
        </p:txBody>
      </p:sp>
    </p:spTree>
    <p:extLst>
      <p:ext uri="{BB962C8B-B14F-4D97-AF65-F5344CB8AC3E}">
        <p14:creationId xmlns:p14="http://schemas.microsoft.com/office/powerpoint/2010/main" val="328376142"/>
      </p:ext>
    </p:extLst>
  </p:cSld>
</p:sld>
</file>

<file path=ppt/slides/slide2.xml><?xml version="1.0" encoding="utf-8"?>
<p:sld xmlns:p="http://schemas.openxmlformats.org/presentationml/2006/main">
  <p:cSld>
    <p:bg>
      <p:bgPr>
        <a:solidFill xmlns:a="http://schemas.openxmlformats.org/drawingml/2006/main">
          <a:srgbClr val="F6F5EF"/>
        </a:solidFill>
      </p:bgPr>
    </p:bg>
    <p:spTree>
      <p:nvGrpSpPr>
        <p:cNvPr id="1" name=""/>
        <p:cNvGrpSpPr/>
        <p:nvPr/>
      </p:nvGrpSpPr>
      <p:grpSpPr>
        <a:xfrm xmlns:a="http://schemas.openxmlformats.org/drawingml/2006/main"/>
      </p:grpSpPr>
      <p:sp>
        <p:nvSpPr>
          <p:cNvPr id="9" name="slide-heading">
            <a:extLst xmlns:a="http://schemas.openxmlformats.org/drawingml/2006/main">
              <a:ext uri="{FF2B5EF4-FFF2-40B4-BE49-F238E27FC236}">
                <a16:creationId xmlns:a16="http://schemas.microsoft.com/office/drawing/2014/main" id="{26A3F9B7-25D4-4A63-9C72-F137F015EF97}"/>
              </a:ext>
            </a:extLst>
          </p:cNvPr>
          <p:cNvSpPr>
            <a:spLocks xmlns:a="http://schemas.openxmlformats.org/drawingml/2006/main" noGrp="1"/>
          </p:cNvSpPr>
          <p:nvPr/>
        </p:nvSpPr>
        <p:spPr>
          <a:xfrm xmlns:a="http://schemas.openxmlformats.org/drawingml/2006/main">
            <a:off x="609600" y="371475"/>
            <a:ext cx="109728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150" b="1">
                <a:solidFill>
                  <a:srgbClr val="123B32"/>
                </a:solidFill>
                <a:latin typeface="Meiryo"/>
                <a:ea typeface="Meiryo"/>
                <a:cs typeface="Meiryo"/>
              </a:defRPr>
            </a:defPPr>
          </a:lstStyle>
          <a:p xmlns:a="http://schemas.openxmlformats.org/drawingml/2006/main">
            <a:pPr>
              <a:lnSpc>
                <a:spcPct val="138000"/>
              </a:lnSpc>
              <a:buNone/>
              <a:defRPr sz="3150" b="1">
                <a:solidFill>
                  <a:srgbClr val="123B32"/>
                </a:solidFill>
                <a:latin typeface="Meiryo"/>
                <a:ea typeface="Meiryo"/>
                <a:cs typeface="Meiryo"/>
              </a:defRPr>
            </a:pPr>
            <a:r>
              <a:rPr sz="3150" b="1">
                <a:solidFill>
                  <a:srgbClr val="123B32"/>
                </a:solidFill>
                <a:latin typeface="Meiryo"/>
                <a:ea typeface="Meiryo"/>
                <a:cs typeface="Meiryo"/>
              </a:rPr>
              <a:t>10台の入れ替えを、ここへ頼める？</a:t>
            </a:r>
          </a:p>
        </p:txBody>
      </p:sp>
      <p:sp>
        <p:nvSpPr>
          <p:cNvPr id="2" name="text-1">
            <a:extLst xmlns:a="http://schemas.openxmlformats.org/drawingml/2006/main">
              <a:ext uri="{FF2B5EF4-FFF2-40B4-BE49-F238E27FC236}">
                <a16:creationId xmlns:a16="http://schemas.microsoft.com/office/drawing/2014/main" id="{2BF477BF-2AE4-46E6-8DD8-8E0B493433A5}"/>
              </a:ext>
            </a:extLst>
          </p:cNvPr>
          <p:cNvSpPr>
            <a:spLocks xmlns:a="http://schemas.openxmlformats.org/drawingml/2006/main" noGrp="1"/>
          </p:cNvSpPr>
          <p:nvPr/>
        </p:nvSpPr>
        <p:spPr>
          <a:xfrm xmlns:a="http://schemas.openxmlformats.org/drawingml/2006/main">
            <a:off x="609600" y="1057275"/>
            <a:ext cx="109728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0">
                <a:solidFill>
                  <a:srgbClr val="59665F"/>
                </a:solidFill>
                <a:latin typeface="Meiryo"/>
                <a:ea typeface="Meiryo"/>
                <a:cs typeface="Meiryo"/>
              </a:defRPr>
            </a:defPPr>
          </a:lstStyle>
          <a:p xmlns:a="http://schemas.openxmlformats.org/drawingml/2006/main">
            <a:pPr>
              <a:lnSpc>
                <a:spcPct val="138000"/>
              </a:lnSpc>
              <a:buNone/>
              <a:defRPr sz="1950" b="0">
                <a:solidFill>
                  <a:srgbClr val="59665F"/>
                </a:solidFill>
                <a:latin typeface="Meiryo"/>
                <a:ea typeface="Meiryo"/>
                <a:cs typeface="Meiryo"/>
              </a:defRPr>
            </a:pPr>
            <a:r>
              <a:rPr sz="1950" b="0">
                <a:solidFill>
                  <a:srgbClr val="59665F"/>
                </a:solidFill>
                <a:latin typeface="Meiryo"/>
                <a:ea typeface="Meiryo"/>
                <a:cs typeface="Meiryo"/>
              </a:rPr>
              <a:t>担当者は会社の紹介文を読んでも、依頼できるか判断できません。</a:t>
            </a:r>
          </a:p>
        </p:txBody>
      </p:sp>
      <p:pic>
        <p:nvPicPr>
          <p:cNvPr id="3" name="">
            <a:extLst xmlns:a="http://schemas.openxmlformats.org/drawingml/2006/main">
              <a:ext uri="{FF2B5EF4-FFF2-40B4-BE49-F238E27FC236}">
                <a16:creationId xmlns:a16="http://schemas.microsoft.com/office/drawing/2014/main" id="{7C5A7329-4DF6-4DC7-95DD-6E677ADD1A9F}"/>
              </a:ext>
            </a:extLst>
          </p:cNvPr>
          <p:cNvPicPr>
            <a:picLocks xmlns:a="http://schemas.openxmlformats.org/drawingml/2006/main" noChangeAspect="1"/>
          </p:cNvPicPr>
          <p:nvPr/>
        </p:nvPicPr>
        <p:blipFill>
          <a:blip xmlns:r="http://schemas.openxmlformats.org/officeDocument/2006/relationships" xmlns:a="http://schemas.openxmlformats.org/drawingml/2006/main" r:embed="Rcc083bb5ff404a19"/>
          <a:stretch xmlns:a="http://schemas.openxmlformats.org/drawingml/2006/main"/>
        </p:blipFill>
        <p:spPr>
          <a:xfrm xmlns:a="http://schemas.openxmlformats.org/drawingml/2006/main">
            <a:off x="609600" y="1724025"/>
            <a:ext cx="6715125" cy="4476750"/>
          </a:xfrm>
          <a:prstGeom xmlns:a="http://schemas.openxmlformats.org/drawingml/2006/main" prst="rect">
            <a:avLst/>
          </a:prstGeom>
        </p:spPr>
      </p:pic>
      <p:sp>
        <p:nvSpPr>
          <p:cNvPr id="4" name="text-3">
            <a:extLst xmlns:a="http://schemas.openxmlformats.org/drawingml/2006/main">
              <a:ext uri="{FF2B5EF4-FFF2-40B4-BE49-F238E27FC236}">
                <a16:creationId xmlns:a16="http://schemas.microsoft.com/office/drawing/2014/main" id="{71A9E4A6-05D7-4BE9-B2F0-39BFE5A0449B}"/>
              </a:ext>
            </a:extLst>
          </p:cNvPr>
          <p:cNvSpPr>
            <a:spLocks xmlns:a="http://schemas.openxmlformats.org/drawingml/2006/main" noGrp="1"/>
          </p:cNvSpPr>
          <p:nvPr/>
        </p:nvSpPr>
        <p:spPr>
          <a:xfrm xmlns:a="http://schemas.openxmlformats.org/drawingml/2006/main">
            <a:off x="7715250" y="2133600"/>
            <a:ext cx="3867150" cy="123405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1">
                <a:solidFill>
                  <a:srgbClr val="123B32"/>
                </a:solidFill>
                <a:latin typeface="Meiryo"/>
                <a:ea typeface="Meiryo"/>
                <a:cs typeface="Meiryo"/>
              </a:defRPr>
            </a:defPPr>
          </a:lstStyle>
          <a:p xmlns:a="http://schemas.openxmlformats.org/drawingml/2006/main">
            <a:pPr>
              <a:lnSpc>
                <a:spcPct val="138000"/>
              </a:lnSpc>
              <a:buNone/>
              <a:defRPr sz="2325" b="1">
                <a:solidFill>
                  <a:srgbClr val="123B32"/>
                </a:solidFill>
                <a:latin typeface="Meiryo"/>
                <a:ea typeface="Meiryo"/>
                <a:cs typeface="Meiryo"/>
              </a:defRPr>
            </a:pPr>
            <a:r>
              <a:rPr sz="2325" b="1">
                <a:solidFill>
                  <a:srgbClr val="123B32"/>
                </a:solidFill>
                <a:latin typeface="Meiryo"/>
                <a:ea typeface="Meiryo"/>
                <a:cs typeface="Meiryo"/>
              </a:rPr>
              <a:t>「10台だけでも頼める？</a:t>
            </a:r>
          </a:p>
          <a:p xmlns:a="http://schemas.openxmlformats.org/drawingml/2006/main">
            <a:pPr>
              <a:lnSpc>
                <a:spcPct val="138000"/>
              </a:lnSpc>
              <a:buNone/>
              <a:defRPr sz="2325" b="1">
                <a:solidFill>
                  <a:srgbClr val="123B32"/>
                </a:solidFill>
                <a:latin typeface="Meiryo"/>
                <a:ea typeface="Meiryo"/>
                <a:cs typeface="Meiryo"/>
              </a:defRPr>
            </a:pPr>
            <a:r>
              <a:rPr sz="2325" b="1">
                <a:solidFill>
                  <a:srgbClr val="123B32"/>
                </a:solidFill>
                <a:latin typeface="Meiryo"/>
                <a:ea typeface="Meiryo"/>
                <a:cs typeface="Meiryo"/>
              </a:rPr>
              <a:t>購入後の設定も相談できる？</a:t>
            </a:r>
          </a:p>
          <a:p xmlns:a="http://schemas.openxmlformats.org/drawingml/2006/main">
            <a:pPr>
              <a:lnSpc>
                <a:spcPct val="138000"/>
              </a:lnSpc>
              <a:buNone/>
              <a:defRPr sz="2325" b="1">
                <a:solidFill>
                  <a:srgbClr val="123B32"/>
                </a:solidFill>
                <a:latin typeface="Meiryo"/>
                <a:ea typeface="Meiryo"/>
                <a:cs typeface="Meiryo"/>
              </a:defRPr>
            </a:pPr>
            <a:r>
              <a:rPr sz="2325" b="1">
                <a:solidFill>
                  <a:srgbClr val="123B32"/>
                </a:solidFill>
                <a:latin typeface="Meiryo"/>
                <a:ea typeface="Meiryo"/>
                <a:cs typeface="Meiryo"/>
              </a:rPr>
              <a:t>何を伝えればいい？」</a:t>
            </a:r>
          </a:p>
        </p:txBody>
      </p:sp>
      <p:sp>
        <p:nvSpPr>
          <p:cNvPr id="5" name="text-4">
            <a:extLst xmlns:a="http://schemas.openxmlformats.org/drawingml/2006/main">
              <a:ext uri="{FF2B5EF4-FFF2-40B4-BE49-F238E27FC236}">
                <a16:creationId xmlns:a16="http://schemas.microsoft.com/office/drawing/2014/main" id="{8955E7D3-05F7-4954-B06F-6A1EA7BDAD98}"/>
              </a:ext>
            </a:extLst>
          </p:cNvPr>
          <p:cNvSpPr>
            <a:spLocks xmlns:a="http://schemas.openxmlformats.org/drawingml/2006/main" noGrp="1"/>
          </p:cNvSpPr>
          <p:nvPr/>
        </p:nvSpPr>
        <p:spPr>
          <a:xfrm xmlns:a="http://schemas.openxmlformats.org/drawingml/2006/main">
            <a:off x="7715250" y="3762375"/>
            <a:ext cx="3867150" cy="64522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725" b="0">
                <a:solidFill>
                  <a:srgbClr val="59665F"/>
                </a:solidFill>
                <a:latin typeface="Meiryo"/>
                <a:ea typeface="Meiryo"/>
                <a:cs typeface="Meiryo"/>
              </a:defRPr>
            </a:defPPr>
          </a:lstStyle>
          <a:p xmlns:a="http://schemas.openxmlformats.org/drawingml/2006/main">
            <a:pPr>
              <a:lnSpc>
                <a:spcPct val="138000"/>
              </a:lnSpc>
              <a:buNone/>
              <a:defRPr sz="1725" b="0">
                <a:solidFill>
                  <a:srgbClr val="59665F"/>
                </a:solidFill>
                <a:latin typeface="Meiryo"/>
                <a:ea typeface="Meiryo"/>
                <a:cs typeface="Meiryo"/>
              </a:defRPr>
            </a:pPr>
            <a:r>
              <a:rPr sz="1725" b="0">
                <a:solidFill>
                  <a:srgbClr val="59665F"/>
                </a:solidFill>
                <a:latin typeface="Meiryo"/>
                <a:ea typeface="Meiryo"/>
                <a:cs typeface="Meiryo"/>
              </a:rPr>
              <a:t>社員10人の会社の担当者。パソコン</a:t>
            </a:r>
          </a:p>
          <a:p xmlns:a="http://schemas.openxmlformats.org/drawingml/2006/main">
            <a:pPr>
              <a:lnSpc>
                <a:spcPct val="138000"/>
              </a:lnSpc>
              <a:buNone/>
              <a:defRPr sz="1725" b="0">
                <a:solidFill>
                  <a:srgbClr val="59665F"/>
                </a:solidFill>
                <a:latin typeface="Meiryo"/>
                <a:ea typeface="Meiryo"/>
                <a:cs typeface="Meiryo"/>
              </a:defRPr>
            </a:pPr>
            <a:r>
              <a:rPr sz="1725" b="0">
                <a:solidFill>
                  <a:srgbClr val="59665F"/>
                </a:solidFill>
                <a:latin typeface="Meiryo"/>
                <a:ea typeface="Meiryo"/>
                <a:cs typeface="Meiryo"/>
              </a:rPr>
              <a:t>10台の入れ替えを検討中。</a:t>
            </a:r>
          </a:p>
        </p:txBody>
      </p:sp>
      <p:sp>
        <p:nvSpPr>
          <p:cNvPr id="6" name="text-5">
            <a:extLst xmlns:a="http://schemas.openxmlformats.org/drawingml/2006/main">
              <a:ext uri="{FF2B5EF4-FFF2-40B4-BE49-F238E27FC236}">
                <a16:creationId xmlns:a16="http://schemas.microsoft.com/office/drawing/2014/main" id="{12361A92-F622-49B1-BC04-872B8DB04580}"/>
              </a:ext>
            </a:extLst>
          </p:cNvPr>
          <p:cNvSpPr>
            <a:spLocks xmlns:a="http://schemas.openxmlformats.org/drawingml/2006/main" noGrp="1"/>
          </p:cNvSpPr>
          <p:nvPr/>
        </p:nvSpPr>
        <p:spPr>
          <a:xfrm xmlns:a="http://schemas.openxmlformats.org/drawingml/2006/main">
            <a:off x="7715250" y="5000625"/>
            <a:ext cx="3867150" cy="7132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123B32"/>
                </a:solidFill>
                <a:latin typeface="Meiryo"/>
                <a:ea typeface="Meiryo"/>
                <a:cs typeface="Meiryo"/>
              </a:defRPr>
            </a:defPPr>
          </a:lstStyle>
          <a:p xmlns:a="http://schemas.openxmlformats.org/drawingml/2006/main">
            <a:pPr>
              <a:lnSpc>
                <a:spcPct val="138000"/>
              </a:lnSpc>
              <a:buNone/>
              <a:defRPr sz="1950" b="1">
                <a:solidFill>
                  <a:srgbClr val="123B32"/>
                </a:solidFill>
                <a:latin typeface="Meiryo"/>
                <a:ea typeface="Meiryo"/>
                <a:cs typeface="Meiryo"/>
              </a:defRPr>
            </a:pPr>
            <a:r>
              <a:rPr sz="1950" b="1">
                <a:solidFill>
                  <a:srgbClr val="123B32"/>
                </a:solidFill>
                <a:latin typeface="Meiryo"/>
                <a:ea typeface="Meiryo"/>
                <a:cs typeface="Meiryo"/>
              </a:rPr>
              <a:t>顧客が知りたいのは、自分の依頼</a:t>
            </a:r>
          </a:p>
          <a:p xmlns:a="http://schemas.openxmlformats.org/drawingml/2006/main">
            <a:pPr>
              <a:lnSpc>
                <a:spcPct val="138000"/>
              </a:lnSpc>
              <a:buNone/>
              <a:defRPr sz="1950" b="1">
                <a:solidFill>
                  <a:srgbClr val="123B32"/>
                </a:solidFill>
                <a:latin typeface="Meiryo"/>
                <a:ea typeface="Meiryo"/>
                <a:cs typeface="Meiryo"/>
              </a:defRPr>
            </a:pPr>
            <a:r>
              <a:rPr sz="1950" b="1">
                <a:solidFill>
                  <a:srgbClr val="123B32"/>
                </a:solidFill>
                <a:latin typeface="Meiryo"/>
                <a:ea typeface="Meiryo"/>
                <a:cs typeface="Meiryo"/>
              </a:rPr>
              <a:t>がその会社に合うかどうか。</a:t>
            </a:r>
          </a:p>
        </p:txBody>
      </p:sp>
      <p:sp>
        <p:nvSpPr>
          <p:cNvPr id="7" name="text-6">
            <a:extLst xmlns:a="http://schemas.openxmlformats.org/drawingml/2006/main">
              <a:ext uri="{FF2B5EF4-FFF2-40B4-BE49-F238E27FC236}">
                <a16:creationId xmlns:a16="http://schemas.microsoft.com/office/drawing/2014/main" id="{CDBD15F6-C83A-4B9E-AD18-FD144D5E5A1B}"/>
              </a:ext>
            </a:extLst>
          </p:cNvPr>
          <p:cNvSpPr>
            <a:spLocks xmlns:a="http://schemas.openxmlformats.org/drawingml/2006/main" noGrp="1"/>
          </p:cNvSpPr>
          <p:nvPr/>
        </p:nvSpPr>
        <p:spPr>
          <a:xfrm xmlns:a="http://schemas.openxmlformats.org/drawingml/2006/main">
            <a:off x="609600" y="6657975"/>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C.elegance  /  企業・場面・数値は架空の説明例</a:t>
            </a:r>
          </a:p>
        </p:txBody>
      </p:sp>
      <p:sp>
        <p:nvSpPr>
          <p:cNvPr id="8" name="text-7">
            <a:extLst xmlns:a="http://schemas.openxmlformats.org/drawingml/2006/main">
              <a:ext uri="{FF2B5EF4-FFF2-40B4-BE49-F238E27FC236}">
                <a16:creationId xmlns:a16="http://schemas.microsoft.com/office/drawing/2014/main" id="{687DF435-C0E2-4E47-BE43-F4EB329ED5FC}"/>
              </a:ext>
            </a:extLst>
          </p:cNvPr>
          <p:cNvSpPr>
            <a:spLocks xmlns:a="http://schemas.openxmlformats.org/drawingml/2006/main" noGrp="1"/>
          </p:cNvSpPr>
          <p:nvPr/>
        </p:nvSpPr>
        <p:spPr>
          <a:xfrm xmlns:a="http://schemas.openxmlformats.org/drawingml/2006/main">
            <a:off x="10668000" y="6657975"/>
            <a:ext cx="9144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02 / 14</a:t>
            </a:r>
          </a:p>
        </p:txBody>
      </p:sp>
    </p:spTree>
    <p:extLst>
      <p:ext uri="{BB962C8B-B14F-4D97-AF65-F5344CB8AC3E}">
        <p14:creationId xmlns:p14="http://schemas.microsoft.com/office/powerpoint/2010/main" val="2124170365"/>
      </p:ext>
    </p:extLst>
  </p:cSld>
</p:sld>
</file>

<file path=ppt/slides/slide3.xml><?xml version="1.0" encoding="utf-8"?>
<p:sld xmlns:p="http://schemas.openxmlformats.org/presentationml/2006/main">
  <p:cSld>
    <p:bg>
      <p:bgPr>
        <a:solidFill xmlns:a="http://schemas.openxmlformats.org/drawingml/2006/main">
          <a:srgbClr val="F6F5EF"/>
        </a:solidFill>
      </p:bgPr>
    </p:bg>
    <p:spTree>
      <p:nvGrpSpPr>
        <p:cNvPr id="1" name=""/>
        <p:cNvGrpSpPr/>
        <p:nvPr/>
      </p:nvGrpSpPr>
      <p:grpSpPr>
        <a:xfrm xmlns:a="http://schemas.openxmlformats.org/drawingml/2006/main"/>
      </p:grpSpPr>
      <p:sp>
        <p:nvSpPr>
          <p:cNvPr id="19" name="slide-heading">
            <a:extLst xmlns:a="http://schemas.openxmlformats.org/drawingml/2006/main">
              <a:ext uri="{FF2B5EF4-FFF2-40B4-BE49-F238E27FC236}">
                <a16:creationId xmlns:a16="http://schemas.microsoft.com/office/drawing/2014/main" id="{370A2C1C-B00B-43B5-B31F-DD8FBB171A0C}"/>
              </a:ext>
            </a:extLst>
          </p:cNvPr>
          <p:cNvSpPr>
            <a:spLocks xmlns:a="http://schemas.openxmlformats.org/drawingml/2006/main" noGrp="1"/>
          </p:cNvSpPr>
          <p:nvPr/>
        </p:nvSpPr>
        <p:spPr>
          <a:xfrm xmlns:a="http://schemas.openxmlformats.org/drawingml/2006/main">
            <a:off x="609600" y="371475"/>
            <a:ext cx="109728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150" b="1">
                <a:solidFill>
                  <a:srgbClr val="123B32"/>
                </a:solidFill>
                <a:latin typeface="Meiryo"/>
                <a:ea typeface="Meiryo"/>
                <a:cs typeface="Meiryo"/>
              </a:defRPr>
            </a:defPPr>
          </a:lstStyle>
          <a:p xmlns:a="http://schemas.openxmlformats.org/drawingml/2006/main">
            <a:pPr>
              <a:lnSpc>
                <a:spcPct val="138000"/>
              </a:lnSpc>
              <a:buNone/>
              <a:defRPr sz="3150" b="1">
                <a:solidFill>
                  <a:srgbClr val="123B32"/>
                </a:solidFill>
                <a:latin typeface="Meiryo"/>
                <a:ea typeface="Meiryo"/>
                <a:cs typeface="Meiryo"/>
              </a:defRPr>
            </a:pPr>
            <a:r>
              <a:rPr sz="3150" b="1">
                <a:solidFill>
                  <a:srgbClr val="123B32"/>
                </a:solidFill>
                <a:latin typeface="Meiryo"/>
                <a:ea typeface="Meiryo"/>
                <a:cs typeface="Meiryo"/>
              </a:rPr>
              <a:t>相談の前に、顧客が確かめること</a:t>
            </a:r>
          </a:p>
        </p:txBody>
      </p:sp>
      <p:sp>
        <p:nvSpPr>
          <p:cNvPr id="2" name="text-1">
            <a:extLst xmlns:a="http://schemas.openxmlformats.org/drawingml/2006/main">
              <a:ext uri="{FF2B5EF4-FFF2-40B4-BE49-F238E27FC236}">
                <a16:creationId xmlns:a16="http://schemas.microsoft.com/office/drawing/2014/main" id="{8982CAB4-D1B9-4487-A986-88C97BC66DDB}"/>
              </a:ext>
            </a:extLst>
          </p:cNvPr>
          <p:cNvSpPr>
            <a:spLocks xmlns:a="http://schemas.openxmlformats.org/drawingml/2006/main" noGrp="1"/>
          </p:cNvSpPr>
          <p:nvPr/>
        </p:nvSpPr>
        <p:spPr>
          <a:xfrm xmlns:a="http://schemas.openxmlformats.org/drawingml/2006/main">
            <a:off x="609600" y="1057275"/>
            <a:ext cx="109728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0">
                <a:solidFill>
                  <a:srgbClr val="59665F"/>
                </a:solidFill>
                <a:latin typeface="Meiryo"/>
                <a:ea typeface="Meiryo"/>
                <a:cs typeface="Meiryo"/>
              </a:defRPr>
            </a:defPPr>
          </a:lstStyle>
          <a:p xmlns:a="http://schemas.openxmlformats.org/drawingml/2006/main">
            <a:pPr>
              <a:lnSpc>
                <a:spcPct val="138000"/>
              </a:lnSpc>
              <a:buNone/>
              <a:defRPr sz="1950" b="0">
                <a:solidFill>
                  <a:srgbClr val="59665F"/>
                </a:solidFill>
                <a:latin typeface="Meiryo"/>
                <a:ea typeface="Meiryo"/>
                <a:cs typeface="Meiryo"/>
              </a:defRPr>
            </a:pPr>
            <a:r>
              <a:rPr sz="1950" b="0">
                <a:solidFill>
                  <a:srgbClr val="59665F"/>
                </a:solidFill>
                <a:latin typeface="Meiryo"/>
                <a:ea typeface="Meiryo"/>
                <a:cs typeface="Meiryo"/>
              </a:rPr>
              <a:t>次の疑問に答えられると、担当者が自社の状況を当てはめられます。</a:t>
            </a:r>
          </a:p>
        </p:txBody>
      </p:sp>
      <p:sp>
        <p:nvSpPr>
          <p:cNvPr id="3" name="">
            <a:extLst xmlns:a="http://schemas.openxmlformats.org/drawingml/2006/main">
              <a:ext uri="{FF2B5EF4-FFF2-40B4-BE49-F238E27FC236}">
                <a16:creationId xmlns:a16="http://schemas.microsoft.com/office/drawing/2014/main" id="{97A1C2B0-A749-4BB4-B740-32450A47B02D}"/>
              </a:ext>
            </a:extLst>
          </p:cNvPr>
          <p:cNvSpPr>
            <a:spLocks xmlns:a="http://schemas.openxmlformats.org/drawingml/2006/main" noGrp="1"/>
          </p:cNvSpPr>
          <p:nvPr/>
        </p:nvSpPr>
        <p:spPr>
          <a:xfrm xmlns:a="http://schemas.openxmlformats.org/drawingml/2006/main">
            <a:off x="609600" y="1781175"/>
            <a:ext cx="10972800"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4" name="text-3">
            <a:extLst xmlns:a="http://schemas.openxmlformats.org/drawingml/2006/main">
              <a:ext uri="{FF2B5EF4-FFF2-40B4-BE49-F238E27FC236}">
                <a16:creationId xmlns:a16="http://schemas.microsoft.com/office/drawing/2014/main" id="{AA229F99-A346-4843-B7EA-163CA49229C6}"/>
              </a:ext>
            </a:extLst>
          </p:cNvPr>
          <p:cNvSpPr>
            <a:spLocks xmlns:a="http://schemas.openxmlformats.org/drawingml/2006/main" noGrp="1"/>
          </p:cNvSpPr>
          <p:nvPr/>
        </p:nvSpPr>
        <p:spPr>
          <a:xfrm xmlns:a="http://schemas.openxmlformats.org/drawingml/2006/main">
            <a:off x="609600" y="1971675"/>
            <a:ext cx="8572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475" b="1">
                <a:solidFill>
                  <a:srgbClr val="123B32"/>
                </a:solidFill>
                <a:latin typeface="Meiryo"/>
                <a:ea typeface="Meiryo"/>
                <a:cs typeface="Meiryo"/>
              </a:defRPr>
            </a:defPPr>
          </a:lstStyle>
          <a:p xmlns:a="http://schemas.openxmlformats.org/drawingml/2006/main">
            <a:pPr>
              <a:lnSpc>
                <a:spcPct val="138000"/>
              </a:lnSpc>
              <a:buNone/>
              <a:defRPr sz="2475" b="1">
                <a:solidFill>
                  <a:srgbClr val="123B32"/>
                </a:solidFill>
                <a:latin typeface="Meiryo"/>
                <a:ea typeface="Meiryo"/>
                <a:cs typeface="Meiryo"/>
              </a:defRPr>
            </a:pPr>
            <a:r>
              <a:rPr sz="2475" b="1">
                <a:solidFill>
                  <a:srgbClr val="123B32"/>
                </a:solidFill>
                <a:latin typeface="Meiryo"/>
                <a:ea typeface="Meiryo"/>
                <a:cs typeface="Meiryo"/>
              </a:rPr>
              <a:t>01</a:t>
            </a:r>
          </a:p>
        </p:txBody>
      </p:sp>
      <p:sp>
        <p:nvSpPr>
          <p:cNvPr id="5" name="text-4">
            <a:extLst xmlns:a="http://schemas.openxmlformats.org/drawingml/2006/main">
              <a:ext uri="{FF2B5EF4-FFF2-40B4-BE49-F238E27FC236}">
                <a16:creationId xmlns:a16="http://schemas.microsoft.com/office/drawing/2014/main" id="{C8570747-FD00-4D04-BED6-3BC0D24BCAA3}"/>
              </a:ext>
            </a:extLst>
          </p:cNvPr>
          <p:cNvSpPr>
            <a:spLocks xmlns:a="http://schemas.openxmlformats.org/drawingml/2006/main" noGrp="1"/>
          </p:cNvSpPr>
          <p:nvPr/>
        </p:nvSpPr>
        <p:spPr>
          <a:xfrm xmlns:a="http://schemas.openxmlformats.org/drawingml/2006/main">
            <a:off x="1685925" y="1971675"/>
            <a:ext cx="98964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1">
                <a:solidFill>
                  <a:srgbClr val="123B32"/>
                </a:solidFill>
                <a:latin typeface="Meiryo"/>
                <a:ea typeface="Meiryo"/>
                <a:cs typeface="Meiryo"/>
              </a:defRPr>
            </a:defPPr>
          </a:lstStyle>
          <a:p xmlns:a="http://schemas.openxmlformats.org/drawingml/2006/main">
            <a:pPr>
              <a:lnSpc>
                <a:spcPct val="138000"/>
              </a:lnSpc>
              <a:buNone/>
              <a:defRPr sz="2250" b="1">
                <a:solidFill>
                  <a:srgbClr val="123B32"/>
                </a:solidFill>
                <a:latin typeface="Meiryo"/>
                <a:ea typeface="Meiryo"/>
                <a:cs typeface="Meiryo"/>
              </a:defRPr>
            </a:pPr>
            <a:r>
              <a:rPr sz="2250" b="1">
                <a:solidFill>
                  <a:srgbClr val="123B32"/>
                </a:solidFill>
                <a:latin typeface="Meiryo"/>
                <a:ea typeface="Meiryo"/>
                <a:cs typeface="Meiryo"/>
              </a:rPr>
              <a:t>自社も対象か</a:t>
            </a:r>
          </a:p>
        </p:txBody>
      </p:sp>
      <p:sp>
        <p:nvSpPr>
          <p:cNvPr id="6" name="text-5">
            <a:extLst xmlns:a="http://schemas.openxmlformats.org/drawingml/2006/main">
              <a:ext uri="{FF2B5EF4-FFF2-40B4-BE49-F238E27FC236}">
                <a16:creationId xmlns:a16="http://schemas.microsoft.com/office/drawing/2014/main" id="{6FC140DC-C766-475E-8B37-0ED6445AAF8C}"/>
              </a:ext>
            </a:extLst>
          </p:cNvPr>
          <p:cNvSpPr>
            <a:spLocks xmlns:a="http://schemas.openxmlformats.org/drawingml/2006/main" noGrp="1"/>
          </p:cNvSpPr>
          <p:nvPr/>
        </p:nvSpPr>
        <p:spPr>
          <a:xfrm xmlns:a="http://schemas.openxmlformats.org/drawingml/2006/main">
            <a:off x="1685925" y="2419350"/>
            <a:ext cx="9896475"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303735"/>
                </a:solidFill>
                <a:latin typeface="Meiryo"/>
                <a:ea typeface="Meiryo"/>
                <a:cs typeface="Meiryo"/>
              </a:defRPr>
            </a:defPPr>
          </a:lstStyle>
          <a:p xmlns:a="http://schemas.openxmlformats.org/drawingml/2006/main">
            <a:pPr>
              <a:lnSpc>
                <a:spcPct val="138000"/>
              </a:lnSpc>
              <a:buNone/>
              <a:defRPr sz="2100" b="0">
                <a:solidFill>
                  <a:srgbClr val="303735"/>
                </a:solidFill>
                <a:latin typeface="Meiryo"/>
                <a:ea typeface="Meiryo"/>
                <a:cs typeface="Meiryo"/>
              </a:defRPr>
            </a:pPr>
            <a:r>
              <a:rPr sz="2100" b="0">
                <a:solidFill>
                  <a:srgbClr val="303735"/>
                </a:solidFill>
                <a:latin typeface="Meiryo"/>
                <a:ea typeface="Meiryo"/>
                <a:cs typeface="Meiryo"/>
              </a:rPr>
              <a:t>小さな会社の10台の入れ替えでも、相談してよいか。</a:t>
            </a:r>
          </a:p>
        </p:txBody>
      </p:sp>
      <p:sp>
        <p:nvSpPr>
          <p:cNvPr id="7" name="">
            <a:extLst xmlns:a="http://schemas.openxmlformats.org/drawingml/2006/main">
              <a:ext uri="{FF2B5EF4-FFF2-40B4-BE49-F238E27FC236}">
                <a16:creationId xmlns:a16="http://schemas.microsoft.com/office/drawing/2014/main" id="{072F5B14-E845-4374-8B9E-2168E411F99A}"/>
              </a:ext>
            </a:extLst>
          </p:cNvPr>
          <p:cNvSpPr>
            <a:spLocks xmlns:a="http://schemas.openxmlformats.org/drawingml/2006/main" noGrp="1"/>
          </p:cNvSpPr>
          <p:nvPr/>
        </p:nvSpPr>
        <p:spPr>
          <a:xfrm xmlns:a="http://schemas.openxmlformats.org/drawingml/2006/main">
            <a:off x="1685925" y="3000375"/>
            <a:ext cx="9896475"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8" name="text-7">
            <a:extLst xmlns:a="http://schemas.openxmlformats.org/drawingml/2006/main">
              <a:ext uri="{FF2B5EF4-FFF2-40B4-BE49-F238E27FC236}">
                <a16:creationId xmlns:a16="http://schemas.microsoft.com/office/drawing/2014/main" id="{C9039961-D15B-4594-97FA-370DD0CB9344}"/>
              </a:ext>
            </a:extLst>
          </p:cNvPr>
          <p:cNvSpPr>
            <a:spLocks xmlns:a="http://schemas.openxmlformats.org/drawingml/2006/main" noGrp="1"/>
          </p:cNvSpPr>
          <p:nvPr/>
        </p:nvSpPr>
        <p:spPr>
          <a:xfrm xmlns:a="http://schemas.openxmlformats.org/drawingml/2006/main">
            <a:off x="609600" y="3171825"/>
            <a:ext cx="8572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475" b="1">
                <a:solidFill>
                  <a:srgbClr val="123B32"/>
                </a:solidFill>
                <a:latin typeface="Meiryo"/>
                <a:ea typeface="Meiryo"/>
                <a:cs typeface="Meiryo"/>
              </a:defRPr>
            </a:defPPr>
          </a:lstStyle>
          <a:p xmlns:a="http://schemas.openxmlformats.org/drawingml/2006/main">
            <a:pPr>
              <a:lnSpc>
                <a:spcPct val="138000"/>
              </a:lnSpc>
              <a:buNone/>
              <a:defRPr sz="2475" b="1">
                <a:solidFill>
                  <a:srgbClr val="123B32"/>
                </a:solidFill>
                <a:latin typeface="Meiryo"/>
                <a:ea typeface="Meiryo"/>
                <a:cs typeface="Meiryo"/>
              </a:defRPr>
            </a:pPr>
            <a:r>
              <a:rPr sz="2475" b="1">
                <a:solidFill>
                  <a:srgbClr val="123B32"/>
                </a:solidFill>
                <a:latin typeface="Meiryo"/>
                <a:ea typeface="Meiryo"/>
                <a:cs typeface="Meiryo"/>
              </a:rPr>
              <a:t>02</a:t>
            </a:r>
          </a:p>
        </p:txBody>
      </p:sp>
      <p:sp>
        <p:nvSpPr>
          <p:cNvPr id="9" name="text-8">
            <a:extLst xmlns:a="http://schemas.openxmlformats.org/drawingml/2006/main">
              <a:ext uri="{FF2B5EF4-FFF2-40B4-BE49-F238E27FC236}">
                <a16:creationId xmlns:a16="http://schemas.microsoft.com/office/drawing/2014/main" id="{5427711D-2AED-4A5A-97C2-3D3D6151B870}"/>
              </a:ext>
            </a:extLst>
          </p:cNvPr>
          <p:cNvSpPr>
            <a:spLocks xmlns:a="http://schemas.openxmlformats.org/drawingml/2006/main" noGrp="1"/>
          </p:cNvSpPr>
          <p:nvPr/>
        </p:nvSpPr>
        <p:spPr>
          <a:xfrm xmlns:a="http://schemas.openxmlformats.org/drawingml/2006/main">
            <a:off x="1685925" y="3171825"/>
            <a:ext cx="98964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1">
                <a:solidFill>
                  <a:srgbClr val="123B32"/>
                </a:solidFill>
                <a:latin typeface="Meiryo"/>
                <a:ea typeface="Meiryo"/>
                <a:cs typeface="Meiryo"/>
              </a:defRPr>
            </a:defPPr>
          </a:lstStyle>
          <a:p xmlns:a="http://schemas.openxmlformats.org/drawingml/2006/main">
            <a:pPr>
              <a:lnSpc>
                <a:spcPct val="138000"/>
              </a:lnSpc>
              <a:buNone/>
              <a:defRPr sz="2250" b="1">
                <a:solidFill>
                  <a:srgbClr val="123B32"/>
                </a:solidFill>
                <a:latin typeface="Meiryo"/>
                <a:ea typeface="Meiryo"/>
                <a:cs typeface="Meiryo"/>
              </a:defRPr>
            </a:pPr>
            <a:r>
              <a:rPr sz="2250" b="1">
                <a:solidFill>
                  <a:srgbClr val="123B32"/>
                </a:solidFill>
                <a:latin typeface="Meiryo"/>
                <a:ea typeface="Meiryo"/>
                <a:cs typeface="Meiryo"/>
              </a:rPr>
              <a:t>何を頼めるか</a:t>
            </a:r>
          </a:p>
        </p:txBody>
      </p:sp>
      <p:sp>
        <p:nvSpPr>
          <p:cNvPr id="10" name="text-9">
            <a:extLst xmlns:a="http://schemas.openxmlformats.org/drawingml/2006/main">
              <a:ext uri="{FF2B5EF4-FFF2-40B4-BE49-F238E27FC236}">
                <a16:creationId xmlns:a16="http://schemas.microsoft.com/office/drawing/2014/main" id="{A04B8EF3-7CC6-4456-97DB-23AABAB843FD}"/>
              </a:ext>
            </a:extLst>
          </p:cNvPr>
          <p:cNvSpPr>
            <a:spLocks xmlns:a="http://schemas.openxmlformats.org/drawingml/2006/main" noGrp="1"/>
          </p:cNvSpPr>
          <p:nvPr/>
        </p:nvSpPr>
        <p:spPr>
          <a:xfrm xmlns:a="http://schemas.openxmlformats.org/drawingml/2006/main">
            <a:off x="1685925" y="3619500"/>
            <a:ext cx="9896475"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303735"/>
                </a:solidFill>
                <a:latin typeface="Meiryo"/>
                <a:ea typeface="Meiryo"/>
                <a:cs typeface="Meiryo"/>
              </a:defRPr>
            </a:defPPr>
          </a:lstStyle>
          <a:p xmlns:a="http://schemas.openxmlformats.org/drawingml/2006/main">
            <a:pPr>
              <a:lnSpc>
                <a:spcPct val="138000"/>
              </a:lnSpc>
              <a:buNone/>
              <a:defRPr sz="2100" b="0">
                <a:solidFill>
                  <a:srgbClr val="303735"/>
                </a:solidFill>
                <a:latin typeface="Meiryo"/>
                <a:ea typeface="Meiryo"/>
                <a:cs typeface="Meiryo"/>
              </a:defRPr>
            </a:pPr>
            <a:r>
              <a:rPr sz="2100" b="0">
                <a:solidFill>
                  <a:srgbClr val="303735"/>
                </a:solidFill>
                <a:latin typeface="Meiryo"/>
                <a:ea typeface="Meiryo"/>
                <a:cs typeface="Meiryo"/>
              </a:rPr>
              <a:t>利用中のソフトやデータを含め、どの作業を一緒に整理するか。</a:t>
            </a:r>
          </a:p>
        </p:txBody>
      </p:sp>
      <p:sp>
        <p:nvSpPr>
          <p:cNvPr id="11" name="">
            <a:extLst xmlns:a="http://schemas.openxmlformats.org/drawingml/2006/main">
              <a:ext uri="{FF2B5EF4-FFF2-40B4-BE49-F238E27FC236}">
                <a16:creationId xmlns:a16="http://schemas.microsoft.com/office/drawing/2014/main" id="{E6D9FC7D-E27F-41A6-8847-01C994357DD3}"/>
              </a:ext>
            </a:extLst>
          </p:cNvPr>
          <p:cNvSpPr>
            <a:spLocks xmlns:a="http://schemas.openxmlformats.org/drawingml/2006/main" noGrp="1"/>
          </p:cNvSpPr>
          <p:nvPr/>
        </p:nvSpPr>
        <p:spPr>
          <a:xfrm xmlns:a="http://schemas.openxmlformats.org/drawingml/2006/main">
            <a:off x="1685925" y="4200525"/>
            <a:ext cx="9896475"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12" name="text-11">
            <a:extLst xmlns:a="http://schemas.openxmlformats.org/drawingml/2006/main">
              <a:ext uri="{FF2B5EF4-FFF2-40B4-BE49-F238E27FC236}">
                <a16:creationId xmlns:a16="http://schemas.microsoft.com/office/drawing/2014/main" id="{76E0BF92-D2E1-4277-B129-76B4162B42F9}"/>
              </a:ext>
            </a:extLst>
          </p:cNvPr>
          <p:cNvSpPr>
            <a:spLocks xmlns:a="http://schemas.openxmlformats.org/drawingml/2006/main" noGrp="1"/>
          </p:cNvSpPr>
          <p:nvPr/>
        </p:nvSpPr>
        <p:spPr>
          <a:xfrm xmlns:a="http://schemas.openxmlformats.org/drawingml/2006/main">
            <a:off x="609600" y="4371975"/>
            <a:ext cx="8572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475" b="1">
                <a:solidFill>
                  <a:srgbClr val="123B32"/>
                </a:solidFill>
                <a:latin typeface="Meiryo"/>
                <a:ea typeface="Meiryo"/>
                <a:cs typeface="Meiryo"/>
              </a:defRPr>
            </a:defPPr>
          </a:lstStyle>
          <a:p xmlns:a="http://schemas.openxmlformats.org/drawingml/2006/main">
            <a:pPr>
              <a:lnSpc>
                <a:spcPct val="138000"/>
              </a:lnSpc>
              <a:buNone/>
              <a:defRPr sz="2475" b="1">
                <a:solidFill>
                  <a:srgbClr val="123B32"/>
                </a:solidFill>
                <a:latin typeface="Meiryo"/>
                <a:ea typeface="Meiryo"/>
                <a:cs typeface="Meiryo"/>
              </a:defRPr>
            </a:pPr>
            <a:r>
              <a:rPr sz="2475" b="1">
                <a:solidFill>
                  <a:srgbClr val="123B32"/>
                </a:solidFill>
                <a:latin typeface="Meiryo"/>
                <a:ea typeface="Meiryo"/>
                <a:cs typeface="Meiryo"/>
              </a:rPr>
              <a:t>03</a:t>
            </a:r>
          </a:p>
        </p:txBody>
      </p:sp>
      <p:sp>
        <p:nvSpPr>
          <p:cNvPr id="13" name="text-12">
            <a:extLst xmlns:a="http://schemas.openxmlformats.org/drawingml/2006/main">
              <a:ext uri="{FF2B5EF4-FFF2-40B4-BE49-F238E27FC236}">
                <a16:creationId xmlns:a16="http://schemas.microsoft.com/office/drawing/2014/main" id="{AFC31036-004F-4E32-8B4C-1F552CC4A172}"/>
              </a:ext>
            </a:extLst>
          </p:cNvPr>
          <p:cNvSpPr>
            <a:spLocks xmlns:a="http://schemas.openxmlformats.org/drawingml/2006/main" noGrp="1"/>
          </p:cNvSpPr>
          <p:nvPr/>
        </p:nvSpPr>
        <p:spPr>
          <a:xfrm xmlns:a="http://schemas.openxmlformats.org/drawingml/2006/main">
            <a:off x="1685925" y="4371975"/>
            <a:ext cx="98964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1">
                <a:solidFill>
                  <a:srgbClr val="123B32"/>
                </a:solidFill>
                <a:latin typeface="Meiryo"/>
                <a:ea typeface="Meiryo"/>
                <a:cs typeface="Meiryo"/>
              </a:defRPr>
            </a:defPPr>
          </a:lstStyle>
          <a:p xmlns:a="http://schemas.openxmlformats.org/drawingml/2006/main">
            <a:pPr>
              <a:lnSpc>
                <a:spcPct val="138000"/>
              </a:lnSpc>
              <a:buNone/>
              <a:defRPr sz="2250" b="1">
                <a:solidFill>
                  <a:srgbClr val="123B32"/>
                </a:solidFill>
                <a:latin typeface="Meiryo"/>
                <a:ea typeface="Meiryo"/>
                <a:cs typeface="Meiryo"/>
              </a:defRPr>
            </a:pPr>
            <a:r>
              <a:rPr sz="2250" b="1">
                <a:solidFill>
                  <a:srgbClr val="123B32"/>
                </a:solidFill>
                <a:latin typeface="Meiryo"/>
                <a:ea typeface="Meiryo"/>
                <a:cs typeface="Meiryo"/>
              </a:rPr>
              <a:t>相談すると何が進むか</a:t>
            </a:r>
          </a:p>
        </p:txBody>
      </p:sp>
      <p:sp>
        <p:nvSpPr>
          <p:cNvPr id="14" name="text-13">
            <a:extLst xmlns:a="http://schemas.openxmlformats.org/drawingml/2006/main">
              <a:ext uri="{FF2B5EF4-FFF2-40B4-BE49-F238E27FC236}">
                <a16:creationId xmlns:a16="http://schemas.microsoft.com/office/drawing/2014/main" id="{8FFF7D0B-D827-42BB-B466-0647083AB0C5}"/>
              </a:ext>
            </a:extLst>
          </p:cNvPr>
          <p:cNvSpPr>
            <a:spLocks xmlns:a="http://schemas.openxmlformats.org/drawingml/2006/main" noGrp="1"/>
          </p:cNvSpPr>
          <p:nvPr/>
        </p:nvSpPr>
        <p:spPr>
          <a:xfrm xmlns:a="http://schemas.openxmlformats.org/drawingml/2006/main">
            <a:off x="1685925" y="4819650"/>
            <a:ext cx="9896475"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303735"/>
                </a:solidFill>
                <a:latin typeface="Meiryo"/>
                <a:ea typeface="Meiryo"/>
                <a:cs typeface="Meiryo"/>
              </a:defRPr>
            </a:defPPr>
          </a:lstStyle>
          <a:p xmlns:a="http://schemas.openxmlformats.org/drawingml/2006/main">
            <a:pPr>
              <a:lnSpc>
                <a:spcPct val="138000"/>
              </a:lnSpc>
              <a:buNone/>
              <a:defRPr sz="2100" b="0">
                <a:solidFill>
                  <a:srgbClr val="303735"/>
                </a:solidFill>
                <a:latin typeface="Meiryo"/>
                <a:ea typeface="Meiryo"/>
                <a:cs typeface="Meiryo"/>
              </a:defRPr>
            </a:pPr>
            <a:r>
              <a:rPr sz="2100" b="0">
                <a:solidFill>
                  <a:srgbClr val="303735"/>
                </a:solidFill>
                <a:latin typeface="Meiryo"/>
                <a:ea typeface="Meiryo"/>
                <a:cs typeface="Meiryo"/>
              </a:rPr>
              <a:t>まず何を聞き、どの段階で作業範囲と見積を決めるか。</a:t>
            </a:r>
          </a:p>
        </p:txBody>
      </p:sp>
      <p:sp>
        <p:nvSpPr>
          <p:cNvPr id="15" name="">
            <a:extLst xmlns:a="http://schemas.openxmlformats.org/drawingml/2006/main">
              <a:ext uri="{FF2B5EF4-FFF2-40B4-BE49-F238E27FC236}">
                <a16:creationId xmlns:a16="http://schemas.microsoft.com/office/drawing/2014/main" id="{437A66FA-13B6-4F9D-A051-D59BB27B33F6}"/>
              </a:ext>
            </a:extLst>
          </p:cNvPr>
          <p:cNvSpPr>
            <a:spLocks xmlns:a="http://schemas.openxmlformats.org/drawingml/2006/main" noGrp="1"/>
          </p:cNvSpPr>
          <p:nvPr/>
        </p:nvSpPr>
        <p:spPr>
          <a:xfrm xmlns:a="http://schemas.openxmlformats.org/drawingml/2006/main">
            <a:off x="609600" y="5905500"/>
            <a:ext cx="10972800" cy="953"/>
          </a:xfrm>
          <a:prstGeom xmlns:a="http://schemas.openxmlformats.org/drawingml/2006/main" prst="line">
            <a:avLst/>
          </a:prstGeom>
          <a:noFill xmlns:a="http://schemas.openxmlformats.org/drawingml/2006/main"/>
          <a:ln xmlns:a="http://schemas.openxmlformats.org/drawingml/2006/main" w="19050">
            <a:solidFill>
              <a:srgbClr val="123B32"/>
            </a:solidFill>
          </a:ln>
        </p:spPr>
      </p:sp>
      <p:sp>
        <p:nvSpPr>
          <p:cNvPr id="16" name="text-15">
            <a:extLst xmlns:a="http://schemas.openxmlformats.org/drawingml/2006/main">
              <a:ext uri="{FF2B5EF4-FFF2-40B4-BE49-F238E27FC236}">
                <a16:creationId xmlns:a16="http://schemas.microsoft.com/office/drawing/2014/main" id="{2C9DA5AA-E9F1-43CD-ADF0-4CE5CD077E4B}"/>
              </a:ext>
            </a:extLst>
          </p:cNvPr>
          <p:cNvSpPr>
            <a:spLocks xmlns:a="http://schemas.openxmlformats.org/drawingml/2006/main" noGrp="1"/>
          </p:cNvSpPr>
          <p:nvPr/>
        </p:nvSpPr>
        <p:spPr>
          <a:xfrm xmlns:a="http://schemas.openxmlformats.org/drawingml/2006/main">
            <a:off x="609600" y="608647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725" b="1">
                <a:solidFill>
                  <a:srgbClr val="123B32"/>
                </a:solidFill>
                <a:latin typeface="Meiryo"/>
                <a:ea typeface="Meiryo"/>
                <a:cs typeface="Meiryo"/>
              </a:defRPr>
            </a:defPPr>
          </a:lstStyle>
          <a:p xmlns:a="http://schemas.openxmlformats.org/drawingml/2006/main">
            <a:pPr>
              <a:lnSpc>
                <a:spcPct val="138000"/>
              </a:lnSpc>
              <a:buNone/>
              <a:defRPr sz="1725" b="1">
                <a:solidFill>
                  <a:srgbClr val="123B32"/>
                </a:solidFill>
                <a:latin typeface="Meiryo"/>
                <a:ea typeface="Meiryo"/>
                <a:cs typeface="Meiryo"/>
              </a:defRPr>
            </a:pPr>
            <a:r>
              <a:rPr sz="1725" b="1">
                <a:solidFill>
                  <a:srgbClr val="123B32"/>
                </a:solidFill>
                <a:latin typeface="Meiryo"/>
                <a:ea typeface="Meiryo"/>
                <a:cs typeface="Meiryo"/>
              </a:rPr>
              <a:t>質問の答えを、顧客が探し回らずに読める場所へ置きます。</a:t>
            </a:r>
          </a:p>
        </p:txBody>
      </p:sp>
      <p:sp>
        <p:nvSpPr>
          <p:cNvPr id="17" name="text-16">
            <a:extLst xmlns:a="http://schemas.openxmlformats.org/drawingml/2006/main">
              <a:ext uri="{FF2B5EF4-FFF2-40B4-BE49-F238E27FC236}">
                <a16:creationId xmlns:a16="http://schemas.microsoft.com/office/drawing/2014/main" id="{DE6D44E6-84C4-410D-B83B-3B61E669B75B}"/>
              </a:ext>
            </a:extLst>
          </p:cNvPr>
          <p:cNvSpPr>
            <a:spLocks xmlns:a="http://schemas.openxmlformats.org/drawingml/2006/main" noGrp="1"/>
          </p:cNvSpPr>
          <p:nvPr/>
        </p:nvSpPr>
        <p:spPr>
          <a:xfrm xmlns:a="http://schemas.openxmlformats.org/drawingml/2006/main">
            <a:off x="609600" y="6657975"/>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C.elegance  /  企業・場面・数値は架空の説明例</a:t>
            </a:r>
          </a:p>
        </p:txBody>
      </p:sp>
      <p:sp>
        <p:nvSpPr>
          <p:cNvPr id="18" name="text-17">
            <a:extLst xmlns:a="http://schemas.openxmlformats.org/drawingml/2006/main">
              <a:ext uri="{FF2B5EF4-FFF2-40B4-BE49-F238E27FC236}">
                <a16:creationId xmlns:a16="http://schemas.microsoft.com/office/drawing/2014/main" id="{C4ED8E9D-AB1F-4C50-A541-D323DCE078D2}"/>
              </a:ext>
            </a:extLst>
          </p:cNvPr>
          <p:cNvSpPr>
            <a:spLocks xmlns:a="http://schemas.openxmlformats.org/drawingml/2006/main" noGrp="1"/>
          </p:cNvSpPr>
          <p:nvPr/>
        </p:nvSpPr>
        <p:spPr>
          <a:xfrm xmlns:a="http://schemas.openxmlformats.org/drawingml/2006/main">
            <a:off x="10668000" y="6657975"/>
            <a:ext cx="9144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03 / 14</a:t>
            </a:r>
          </a:p>
        </p:txBody>
      </p:sp>
    </p:spTree>
    <p:extLst>
      <p:ext uri="{BB962C8B-B14F-4D97-AF65-F5344CB8AC3E}">
        <p14:creationId xmlns:p14="http://schemas.microsoft.com/office/powerpoint/2010/main" val="1557401186"/>
      </p:ext>
    </p:extLst>
  </p:cSld>
</p:sld>
</file>

<file path=ppt/slides/slide4.xml><?xml version="1.0" encoding="utf-8"?>
<p:sld xmlns:p="http://schemas.openxmlformats.org/presentationml/2006/main">
  <p:cSld>
    <p:bg>
      <p:bgPr>
        <a:solidFill xmlns:a="http://schemas.openxmlformats.org/drawingml/2006/main">
          <a:srgbClr val="F6F5EF"/>
        </a:solidFill>
      </p:bgPr>
    </p:bg>
    <p:spTree>
      <p:nvGrpSpPr>
        <p:cNvPr id="1" name=""/>
        <p:cNvGrpSpPr/>
        <p:nvPr/>
      </p:nvGrpSpPr>
      <p:grpSpPr>
        <a:xfrm xmlns:a="http://schemas.openxmlformats.org/drawingml/2006/main"/>
      </p:grpSpPr>
      <p:sp>
        <p:nvSpPr>
          <p:cNvPr id="21" name="slide-heading">
            <a:extLst xmlns:a="http://schemas.openxmlformats.org/drawingml/2006/main">
              <a:ext uri="{FF2B5EF4-FFF2-40B4-BE49-F238E27FC236}">
                <a16:creationId xmlns:a16="http://schemas.microsoft.com/office/drawing/2014/main" id="{8B46745A-9A04-4B9D-889F-DA80390D72C9}"/>
              </a:ext>
            </a:extLst>
          </p:cNvPr>
          <p:cNvSpPr>
            <a:spLocks xmlns:a="http://schemas.openxmlformats.org/drawingml/2006/main" noGrp="1"/>
          </p:cNvSpPr>
          <p:nvPr/>
        </p:nvSpPr>
        <p:spPr>
          <a:xfrm xmlns:a="http://schemas.openxmlformats.org/drawingml/2006/main">
            <a:off x="609600" y="371475"/>
            <a:ext cx="109728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150" b="1">
                <a:solidFill>
                  <a:srgbClr val="123B32"/>
                </a:solidFill>
                <a:latin typeface="Meiryo"/>
                <a:ea typeface="Meiryo"/>
                <a:cs typeface="Meiryo"/>
              </a:defRPr>
            </a:defPPr>
          </a:lstStyle>
          <a:p xmlns:a="http://schemas.openxmlformats.org/drawingml/2006/main">
            <a:pPr>
              <a:lnSpc>
                <a:spcPct val="138000"/>
              </a:lnSpc>
              <a:buNone/>
              <a:defRPr sz="3150" b="1">
                <a:solidFill>
                  <a:srgbClr val="123B32"/>
                </a:solidFill>
                <a:latin typeface="Meiryo"/>
                <a:ea typeface="Meiryo"/>
                <a:cs typeface="Meiryo"/>
              </a:defRPr>
            </a:pPr>
            <a:r>
              <a:rPr sz="3150" b="1">
                <a:solidFill>
                  <a:srgbClr val="123B32"/>
                </a:solidFill>
                <a:latin typeface="Meiryo"/>
                <a:ea typeface="Meiryo"/>
                <a:cs typeface="Meiryo"/>
              </a:rPr>
              <a:t>アクセスがあっても、相談が生まれない理由</a:t>
            </a:r>
          </a:p>
        </p:txBody>
      </p:sp>
      <p:sp>
        <p:nvSpPr>
          <p:cNvPr id="2" name="text-1">
            <a:extLst xmlns:a="http://schemas.openxmlformats.org/drawingml/2006/main">
              <a:ext uri="{FF2B5EF4-FFF2-40B4-BE49-F238E27FC236}">
                <a16:creationId xmlns:a16="http://schemas.microsoft.com/office/drawing/2014/main" id="{0A41323E-2FA6-40D8-8157-C72165D28049}"/>
              </a:ext>
            </a:extLst>
          </p:cNvPr>
          <p:cNvSpPr>
            <a:spLocks xmlns:a="http://schemas.openxmlformats.org/drawingml/2006/main" noGrp="1"/>
          </p:cNvSpPr>
          <p:nvPr/>
        </p:nvSpPr>
        <p:spPr>
          <a:xfrm xmlns:a="http://schemas.openxmlformats.org/drawingml/2006/main">
            <a:off x="609600" y="1057275"/>
            <a:ext cx="109728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0">
                <a:solidFill>
                  <a:srgbClr val="59665F"/>
                </a:solidFill>
                <a:latin typeface="Meiryo"/>
                <a:ea typeface="Meiryo"/>
                <a:cs typeface="Meiryo"/>
              </a:defRPr>
            </a:defPPr>
          </a:lstStyle>
          <a:p xmlns:a="http://schemas.openxmlformats.org/drawingml/2006/main">
            <a:pPr>
              <a:lnSpc>
                <a:spcPct val="138000"/>
              </a:lnSpc>
              <a:buNone/>
              <a:defRPr sz="1950" b="0">
                <a:solidFill>
                  <a:srgbClr val="59665F"/>
                </a:solidFill>
                <a:latin typeface="Meiryo"/>
                <a:ea typeface="Meiryo"/>
                <a:cs typeface="Meiryo"/>
              </a:defRPr>
            </a:pPr>
            <a:r>
              <a:rPr sz="1950" b="0">
                <a:solidFill>
                  <a:srgbClr val="59665F"/>
                </a:solidFill>
                <a:latin typeface="Meiryo"/>
                <a:ea typeface="Meiryo"/>
                <a:cs typeface="Meiryo"/>
              </a:rPr>
              <a:t>ページを開くことと、「ここに相談しよう」と判断することは別です。</a:t>
            </a:r>
          </a:p>
        </p:txBody>
      </p:sp>
      <p:sp>
        <p:nvSpPr>
          <p:cNvPr id="3" name="">
            <a:extLst xmlns:a="http://schemas.openxmlformats.org/drawingml/2006/main">
              <a:ext uri="{FF2B5EF4-FFF2-40B4-BE49-F238E27FC236}">
                <a16:creationId xmlns:a16="http://schemas.microsoft.com/office/drawing/2014/main" id="{57AEE92A-4EA0-4B49-AF44-210E7B0CD390}"/>
              </a:ext>
            </a:extLst>
          </p:cNvPr>
          <p:cNvSpPr>
            <a:spLocks xmlns:a="http://schemas.openxmlformats.org/drawingml/2006/main" noGrp="1"/>
          </p:cNvSpPr>
          <p:nvPr/>
        </p:nvSpPr>
        <p:spPr>
          <a:xfrm xmlns:a="http://schemas.openxmlformats.org/drawingml/2006/main">
            <a:off x="609600" y="1781175"/>
            <a:ext cx="10972800"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4" name="">
            <a:extLst xmlns:a="http://schemas.openxmlformats.org/drawingml/2006/main">
              <a:ext uri="{FF2B5EF4-FFF2-40B4-BE49-F238E27FC236}">
                <a16:creationId xmlns:a16="http://schemas.microsoft.com/office/drawing/2014/main" id="{834ACFC5-8530-41A8-B298-36CA18B4BFCB}"/>
              </a:ext>
            </a:extLst>
          </p:cNvPr>
          <p:cNvSpPr>
            <a:spLocks xmlns:a="http://schemas.openxmlformats.org/drawingml/2006/main" noGrp="1"/>
          </p:cNvSpPr>
          <p:nvPr/>
        </p:nvSpPr>
        <p:spPr>
          <a:xfrm xmlns:a="http://schemas.openxmlformats.org/drawingml/2006/main">
            <a:off x="3714750" y="1971675"/>
            <a:ext cx="4762500" cy="590550"/>
          </a:xfrm>
          <a:prstGeom xmlns:a="http://schemas.openxmlformats.org/drawingml/2006/main" prst="rect">
            <a:avLst/>
          </a:prstGeom>
          <a:solidFill xmlns:a="http://schemas.openxmlformats.org/drawingml/2006/main">
            <a:srgbClr val="123B32"/>
          </a:solidFill>
          <a:ln xmlns:a="http://schemas.openxmlformats.org/drawingml/2006/main" w="0">
            <a:noFill/>
          </a:ln>
        </p:spPr>
      </p:sp>
      <p:sp>
        <p:nvSpPr>
          <p:cNvPr id="5" name="text-4">
            <a:extLst xmlns:a="http://schemas.openxmlformats.org/drawingml/2006/main">
              <a:ext uri="{FF2B5EF4-FFF2-40B4-BE49-F238E27FC236}">
                <a16:creationId xmlns:a16="http://schemas.microsoft.com/office/drawing/2014/main" id="{A96C507F-41AC-4F6D-A92D-D6FCE4BDB21F}"/>
              </a:ext>
            </a:extLst>
          </p:cNvPr>
          <p:cNvSpPr>
            <a:spLocks xmlns:a="http://schemas.openxmlformats.org/drawingml/2006/main" noGrp="1"/>
          </p:cNvSpPr>
          <p:nvPr/>
        </p:nvSpPr>
        <p:spPr>
          <a:xfrm xmlns:a="http://schemas.openxmlformats.org/drawingml/2006/main">
            <a:off x="3943350" y="2095500"/>
            <a:ext cx="428625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FFFFFF"/>
                </a:solidFill>
                <a:latin typeface="Meiryo"/>
                <a:ea typeface="Meiryo"/>
                <a:cs typeface="Meiryo"/>
              </a:defRPr>
            </a:defPPr>
          </a:lstStyle>
          <a:p xmlns:a="http://schemas.openxmlformats.org/drawingml/2006/main">
            <a:pPr>
              <a:lnSpc>
                <a:spcPct val="138000"/>
              </a:lnSpc>
              <a:buNone/>
              <a:defRPr sz="2100" b="1">
                <a:solidFill>
                  <a:srgbClr val="FFFFFF"/>
                </a:solidFill>
                <a:latin typeface="Meiryo"/>
                <a:ea typeface="Meiryo"/>
                <a:cs typeface="Meiryo"/>
              </a:defRPr>
            </a:pPr>
            <a:r>
              <a:rPr sz="2100" b="1">
                <a:solidFill>
                  <a:srgbClr val="FFFFFF"/>
                </a:solidFill>
                <a:latin typeface="Meiryo"/>
                <a:ea typeface="Meiryo"/>
                <a:cs typeface="Meiryo"/>
              </a:rPr>
              <a:t>サイトを見た人</a:t>
            </a:r>
          </a:p>
        </p:txBody>
      </p:sp>
      <p:sp>
        <p:nvSpPr>
          <p:cNvPr id="6" name="">
            <a:extLst xmlns:a="http://schemas.openxmlformats.org/drawingml/2006/main">
              <a:ext uri="{FF2B5EF4-FFF2-40B4-BE49-F238E27FC236}">
                <a16:creationId xmlns:a16="http://schemas.microsoft.com/office/drawing/2014/main" id="{5E37A22E-9B54-461E-8574-DD1CBDDD066F}"/>
              </a:ext>
            </a:extLst>
          </p:cNvPr>
          <p:cNvSpPr>
            <a:spLocks xmlns:a="http://schemas.openxmlformats.org/drawingml/2006/main" noGrp="1"/>
          </p:cNvSpPr>
          <p:nvPr/>
        </p:nvSpPr>
        <p:spPr>
          <a:xfrm xmlns:a="http://schemas.openxmlformats.org/drawingml/2006/main">
            <a:off x="6096000" y="2562225"/>
            <a:ext cx="953" cy="247650"/>
          </a:xfrm>
          <a:prstGeom xmlns:a="http://schemas.openxmlformats.org/drawingml/2006/main" prst="line">
            <a:avLst/>
          </a:prstGeom>
          <a:noFill xmlns:a="http://schemas.openxmlformats.org/drawingml/2006/main"/>
          <a:ln xmlns:a="http://schemas.openxmlformats.org/drawingml/2006/main" w="19050">
            <a:solidFill>
              <a:srgbClr val="123B32"/>
            </a:solidFill>
          </a:ln>
        </p:spPr>
      </p:sp>
      <p:sp>
        <p:nvSpPr>
          <p:cNvPr id="7" name="">
            <a:extLst xmlns:a="http://schemas.openxmlformats.org/drawingml/2006/main">
              <a:ext uri="{FF2B5EF4-FFF2-40B4-BE49-F238E27FC236}">
                <a16:creationId xmlns:a16="http://schemas.microsoft.com/office/drawing/2014/main" id="{B30CFE28-FE84-4641-859D-A904301BE245}"/>
              </a:ext>
            </a:extLst>
          </p:cNvPr>
          <p:cNvSpPr>
            <a:spLocks xmlns:a="http://schemas.openxmlformats.org/drawingml/2006/main" noGrp="1"/>
          </p:cNvSpPr>
          <p:nvPr/>
        </p:nvSpPr>
        <p:spPr>
          <a:xfrm xmlns:a="http://schemas.openxmlformats.org/drawingml/2006/main">
            <a:off x="3000375" y="2809875"/>
            <a:ext cx="6191250" cy="953"/>
          </a:xfrm>
          <a:prstGeom xmlns:a="http://schemas.openxmlformats.org/drawingml/2006/main" prst="line">
            <a:avLst/>
          </a:prstGeom>
          <a:noFill xmlns:a="http://schemas.openxmlformats.org/drawingml/2006/main"/>
          <a:ln xmlns:a="http://schemas.openxmlformats.org/drawingml/2006/main" w="19050">
            <a:solidFill>
              <a:srgbClr val="123B32"/>
            </a:solidFill>
          </a:ln>
        </p:spPr>
      </p:sp>
      <p:sp>
        <p:nvSpPr>
          <p:cNvPr id="8" name="">
            <a:extLst xmlns:a="http://schemas.openxmlformats.org/drawingml/2006/main">
              <a:ext uri="{FF2B5EF4-FFF2-40B4-BE49-F238E27FC236}">
                <a16:creationId xmlns:a16="http://schemas.microsoft.com/office/drawing/2014/main" id="{E953E4EA-2043-4BF6-BB4B-B504B77555E9}"/>
              </a:ext>
            </a:extLst>
          </p:cNvPr>
          <p:cNvSpPr>
            <a:spLocks xmlns:a="http://schemas.openxmlformats.org/drawingml/2006/main" noGrp="1"/>
          </p:cNvSpPr>
          <p:nvPr/>
        </p:nvSpPr>
        <p:spPr>
          <a:xfrm xmlns:a="http://schemas.openxmlformats.org/drawingml/2006/main">
            <a:off x="3000375" y="2809875"/>
            <a:ext cx="953" cy="352425"/>
          </a:xfrm>
          <a:prstGeom xmlns:a="http://schemas.openxmlformats.org/drawingml/2006/main" prst="line">
            <a:avLst/>
          </a:prstGeom>
          <a:noFill xmlns:a="http://schemas.openxmlformats.org/drawingml/2006/main"/>
          <a:ln xmlns:a="http://schemas.openxmlformats.org/drawingml/2006/main" w="19050">
            <a:solidFill>
              <a:srgbClr val="123B32"/>
            </a:solidFill>
          </a:ln>
        </p:spPr>
      </p:sp>
      <p:sp>
        <p:nvSpPr>
          <p:cNvPr id="9" name="">
            <a:extLst xmlns:a="http://schemas.openxmlformats.org/drawingml/2006/main">
              <a:ext uri="{FF2B5EF4-FFF2-40B4-BE49-F238E27FC236}">
                <a16:creationId xmlns:a16="http://schemas.microsoft.com/office/drawing/2014/main" id="{AD196BBD-273A-4C7E-AAC8-3B1C31BAB127}"/>
              </a:ext>
            </a:extLst>
          </p:cNvPr>
          <p:cNvSpPr>
            <a:spLocks xmlns:a="http://schemas.openxmlformats.org/drawingml/2006/main" noGrp="1"/>
          </p:cNvSpPr>
          <p:nvPr/>
        </p:nvSpPr>
        <p:spPr>
          <a:xfrm xmlns:a="http://schemas.openxmlformats.org/drawingml/2006/main">
            <a:off x="9191625" y="2809875"/>
            <a:ext cx="953" cy="352425"/>
          </a:xfrm>
          <a:prstGeom xmlns:a="http://schemas.openxmlformats.org/drawingml/2006/main" prst="line">
            <a:avLst/>
          </a:prstGeom>
          <a:noFill xmlns:a="http://schemas.openxmlformats.org/drawingml/2006/main"/>
          <a:ln xmlns:a="http://schemas.openxmlformats.org/drawingml/2006/main" w="19050">
            <a:solidFill>
              <a:srgbClr val="123B32"/>
            </a:solidFill>
          </a:ln>
        </p:spPr>
      </p:sp>
      <p:sp>
        <p:nvSpPr>
          <p:cNvPr id="10" name="">
            <a:extLst xmlns:a="http://schemas.openxmlformats.org/drawingml/2006/main">
              <a:ext uri="{FF2B5EF4-FFF2-40B4-BE49-F238E27FC236}">
                <a16:creationId xmlns:a16="http://schemas.microsoft.com/office/drawing/2014/main" id="{2C5529BD-4235-491B-BD21-281B389D67C4}"/>
              </a:ext>
            </a:extLst>
          </p:cNvPr>
          <p:cNvSpPr>
            <a:spLocks xmlns:a="http://schemas.openxmlformats.org/drawingml/2006/main" noGrp="1"/>
          </p:cNvSpPr>
          <p:nvPr/>
        </p:nvSpPr>
        <p:spPr>
          <a:xfrm xmlns:a="http://schemas.openxmlformats.org/drawingml/2006/main">
            <a:off x="609600" y="3162300"/>
            <a:ext cx="4781550" cy="685800"/>
          </a:xfrm>
          <a:prstGeom xmlns:a="http://schemas.openxmlformats.org/drawingml/2006/main" prst="rect">
            <a:avLst/>
          </a:prstGeom>
          <a:solidFill xmlns:a="http://schemas.openxmlformats.org/drawingml/2006/main">
            <a:srgbClr val="CFEB6E"/>
          </a:solidFill>
          <a:ln xmlns:a="http://schemas.openxmlformats.org/drawingml/2006/main" w="0">
            <a:noFill/>
          </a:ln>
        </p:spPr>
      </p:sp>
      <p:sp>
        <p:nvSpPr>
          <p:cNvPr id="11" name="text-10">
            <a:extLst xmlns:a="http://schemas.openxmlformats.org/drawingml/2006/main">
              <a:ext uri="{FF2B5EF4-FFF2-40B4-BE49-F238E27FC236}">
                <a16:creationId xmlns:a16="http://schemas.microsoft.com/office/drawing/2014/main" id="{348C1818-E0EC-4F41-9819-F1F5D2437A2E}"/>
              </a:ext>
            </a:extLst>
          </p:cNvPr>
          <p:cNvSpPr>
            <a:spLocks xmlns:a="http://schemas.openxmlformats.org/drawingml/2006/main" noGrp="1"/>
          </p:cNvSpPr>
          <p:nvPr/>
        </p:nvSpPr>
        <p:spPr>
          <a:xfrm xmlns:a="http://schemas.openxmlformats.org/drawingml/2006/main">
            <a:off x="819150" y="3324225"/>
            <a:ext cx="43624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1">
                <a:solidFill>
                  <a:srgbClr val="123B32"/>
                </a:solidFill>
                <a:latin typeface="Meiryo"/>
                <a:ea typeface="Meiryo"/>
                <a:cs typeface="Meiryo"/>
              </a:defRPr>
            </a:defPPr>
          </a:lstStyle>
          <a:p xmlns:a="http://schemas.openxmlformats.org/drawingml/2006/main">
            <a:pPr>
              <a:lnSpc>
                <a:spcPct val="138000"/>
              </a:lnSpc>
              <a:buNone/>
              <a:defRPr sz="2250" b="1">
                <a:solidFill>
                  <a:srgbClr val="123B32"/>
                </a:solidFill>
                <a:latin typeface="Meiryo"/>
                <a:ea typeface="Meiryo"/>
                <a:cs typeface="Meiryo"/>
              </a:defRPr>
            </a:pPr>
            <a:r>
              <a:rPr sz="2250" b="1">
                <a:solidFill>
                  <a:srgbClr val="123B32"/>
                </a:solidFill>
                <a:latin typeface="Meiryo"/>
                <a:ea typeface="Meiryo"/>
                <a:cs typeface="Meiryo"/>
              </a:rPr>
              <a:t>自社に合うか分かる</a:t>
            </a:r>
          </a:p>
        </p:txBody>
      </p:sp>
      <p:sp>
        <p:nvSpPr>
          <p:cNvPr id="12" name="text-11">
            <a:extLst xmlns:a="http://schemas.openxmlformats.org/drawingml/2006/main">
              <a:ext uri="{FF2B5EF4-FFF2-40B4-BE49-F238E27FC236}">
                <a16:creationId xmlns:a16="http://schemas.microsoft.com/office/drawing/2014/main" id="{127E5D7E-9BC0-4AFD-B863-B0AFE9B363F4}"/>
              </a:ext>
            </a:extLst>
          </p:cNvPr>
          <p:cNvSpPr>
            <a:spLocks xmlns:a="http://schemas.openxmlformats.org/drawingml/2006/main" noGrp="1"/>
          </p:cNvSpPr>
          <p:nvPr/>
        </p:nvSpPr>
        <p:spPr>
          <a:xfrm xmlns:a="http://schemas.openxmlformats.org/drawingml/2006/main">
            <a:off x="819150" y="4114800"/>
            <a:ext cx="436245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303735"/>
                </a:solidFill>
                <a:latin typeface="Meiryo"/>
                <a:ea typeface="Meiryo"/>
                <a:cs typeface="Meiryo"/>
              </a:defRPr>
            </a:defPPr>
          </a:lstStyle>
          <a:p xmlns:a="http://schemas.openxmlformats.org/drawingml/2006/main">
            <a:pPr>
              <a:lnSpc>
                <a:spcPct val="138000"/>
              </a:lnSpc>
              <a:buNone/>
              <a:defRPr sz="2100" b="0">
                <a:solidFill>
                  <a:srgbClr val="303735"/>
                </a:solidFill>
                <a:latin typeface="Meiryo"/>
                <a:ea typeface="Meiryo"/>
                <a:cs typeface="Meiryo"/>
              </a:defRPr>
            </a:pPr>
            <a:r>
              <a:rPr sz="2100" b="0">
                <a:solidFill>
                  <a:srgbClr val="303735"/>
                </a:solidFill>
                <a:latin typeface="Meiryo"/>
                <a:ea typeface="Meiryo"/>
                <a:cs typeface="Meiryo"/>
              </a:rPr>
              <a:t>相談先の候補として検討できる</a:t>
            </a:r>
          </a:p>
        </p:txBody>
      </p:sp>
      <p:sp>
        <p:nvSpPr>
          <p:cNvPr id="13" name="">
            <a:extLst xmlns:a="http://schemas.openxmlformats.org/drawingml/2006/main">
              <a:ext uri="{FF2B5EF4-FFF2-40B4-BE49-F238E27FC236}">
                <a16:creationId xmlns:a16="http://schemas.microsoft.com/office/drawing/2014/main" id="{1DD8FCC8-5BA8-4E75-87C0-196C715EA484}"/>
              </a:ext>
            </a:extLst>
          </p:cNvPr>
          <p:cNvSpPr>
            <a:spLocks xmlns:a="http://schemas.openxmlformats.org/drawingml/2006/main" noGrp="1"/>
          </p:cNvSpPr>
          <p:nvPr/>
        </p:nvSpPr>
        <p:spPr>
          <a:xfrm xmlns:a="http://schemas.openxmlformats.org/drawingml/2006/main">
            <a:off x="6800850" y="3162300"/>
            <a:ext cx="4781550" cy="685800"/>
          </a:xfrm>
          <a:prstGeom xmlns:a="http://schemas.openxmlformats.org/drawingml/2006/main" prst="rect">
            <a:avLst/>
          </a:prstGeom>
          <a:solidFill xmlns:a="http://schemas.openxmlformats.org/drawingml/2006/main">
            <a:srgbClr val="E4ECE5"/>
          </a:solidFill>
          <a:ln xmlns:a="http://schemas.openxmlformats.org/drawingml/2006/main" w="0">
            <a:noFill/>
          </a:ln>
        </p:spPr>
      </p:sp>
      <p:sp>
        <p:nvSpPr>
          <p:cNvPr id="14" name="text-13">
            <a:extLst xmlns:a="http://schemas.openxmlformats.org/drawingml/2006/main">
              <a:ext uri="{FF2B5EF4-FFF2-40B4-BE49-F238E27FC236}">
                <a16:creationId xmlns:a16="http://schemas.microsoft.com/office/drawing/2014/main" id="{7F29D4D0-0DC6-451E-B92B-DCB0230C78CE}"/>
              </a:ext>
            </a:extLst>
          </p:cNvPr>
          <p:cNvSpPr>
            <a:spLocks xmlns:a="http://schemas.openxmlformats.org/drawingml/2006/main" noGrp="1"/>
          </p:cNvSpPr>
          <p:nvPr/>
        </p:nvSpPr>
        <p:spPr>
          <a:xfrm xmlns:a="http://schemas.openxmlformats.org/drawingml/2006/main">
            <a:off x="7010400" y="3324225"/>
            <a:ext cx="43624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1">
                <a:solidFill>
                  <a:srgbClr val="123B32"/>
                </a:solidFill>
                <a:latin typeface="Meiryo"/>
                <a:ea typeface="Meiryo"/>
                <a:cs typeface="Meiryo"/>
              </a:defRPr>
            </a:defPPr>
          </a:lstStyle>
          <a:p xmlns:a="http://schemas.openxmlformats.org/drawingml/2006/main">
            <a:pPr>
              <a:lnSpc>
                <a:spcPct val="138000"/>
              </a:lnSpc>
              <a:buNone/>
              <a:defRPr sz="2250" b="1">
                <a:solidFill>
                  <a:srgbClr val="123B32"/>
                </a:solidFill>
                <a:latin typeface="Meiryo"/>
                <a:ea typeface="Meiryo"/>
                <a:cs typeface="Meiryo"/>
              </a:defRPr>
            </a:pPr>
            <a:r>
              <a:rPr sz="2250" b="1">
                <a:solidFill>
                  <a:srgbClr val="123B32"/>
                </a:solidFill>
                <a:latin typeface="Meiryo"/>
                <a:ea typeface="Meiryo"/>
                <a:cs typeface="Meiryo"/>
              </a:rPr>
              <a:t>判断材料が足りない</a:t>
            </a:r>
          </a:p>
        </p:txBody>
      </p:sp>
      <p:sp>
        <p:nvSpPr>
          <p:cNvPr id="15" name="text-14">
            <a:extLst xmlns:a="http://schemas.openxmlformats.org/drawingml/2006/main">
              <a:ext uri="{FF2B5EF4-FFF2-40B4-BE49-F238E27FC236}">
                <a16:creationId xmlns:a16="http://schemas.microsoft.com/office/drawing/2014/main" id="{CF1921F1-2E8A-4FD7-95A9-A0BDF4520186}"/>
              </a:ext>
            </a:extLst>
          </p:cNvPr>
          <p:cNvSpPr>
            <a:spLocks xmlns:a="http://schemas.openxmlformats.org/drawingml/2006/main" noGrp="1"/>
          </p:cNvSpPr>
          <p:nvPr/>
        </p:nvSpPr>
        <p:spPr>
          <a:xfrm xmlns:a="http://schemas.openxmlformats.org/drawingml/2006/main">
            <a:off x="7010400" y="4114800"/>
            <a:ext cx="436245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303735"/>
                </a:solidFill>
                <a:latin typeface="Meiryo"/>
                <a:ea typeface="Meiryo"/>
                <a:cs typeface="Meiryo"/>
              </a:defRPr>
            </a:defPPr>
          </a:lstStyle>
          <a:p xmlns:a="http://schemas.openxmlformats.org/drawingml/2006/main">
            <a:pPr>
              <a:lnSpc>
                <a:spcPct val="138000"/>
              </a:lnSpc>
              <a:buNone/>
              <a:defRPr sz="2100" b="0">
                <a:solidFill>
                  <a:srgbClr val="303735"/>
                </a:solidFill>
                <a:latin typeface="Meiryo"/>
                <a:ea typeface="Meiryo"/>
                <a:cs typeface="Meiryo"/>
              </a:defRPr>
            </a:pPr>
            <a:r>
              <a:rPr sz="2100" b="0">
                <a:solidFill>
                  <a:srgbClr val="303735"/>
                </a:solidFill>
                <a:latin typeface="Meiryo"/>
                <a:ea typeface="Meiryo"/>
                <a:cs typeface="Meiryo"/>
              </a:rPr>
              <a:t>保留する・別の会社を調べる</a:t>
            </a:r>
          </a:p>
        </p:txBody>
      </p:sp>
      <p:sp>
        <p:nvSpPr>
          <p:cNvPr id="16" name="text-15">
            <a:extLst xmlns:a="http://schemas.openxmlformats.org/drawingml/2006/main">
              <a:ext uri="{FF2B5EF4-FFF2-40B4-BE49-F238E27FC236}">
                <a16:creationId xmlns:a16="http://schemas.microsoft.com/office/drawing/2014/main" id="{357742FE-03DB-42C8-A5F0-0ABB30359DDF}"/>
              </a:ext>
            </a:extLst>
          </p:cNvPr>
          <p:cNvSpPr>
            <a:spLocks xmlns:a="http://schemas.openxmlformats.org/drawingml/2006/main" noGrp="1"/>
          </p:cNvSpPr>
          <p:nvPr/>
        </p:nvSpPr>
        <p:spPr>
          <a:xfrm xmlns:a="http://schemas.openxmlformats.org/drawingml/2006/main">
            <a:off x="609600" y="4991100"/>
            <a:ext cx="109728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800" b="0">
                <a:solidFill>
                  <a:srgbClr val="59665F"/>
                </a:solidFill>
                <a:latin typeface="Meiryo"/>
                <a:ea typeface="Meiryo"/>
                <a:cs typeface="Meiryo"/>
              </a:defRPr>
            </a:defPPr>
          </a:lstStyle>
          <a:p xmlns:a="http://schemas.openxmlformats.org/drawingml/2006/main">
            <a:pPr>
              <a:lnSpc>
                <a:spcPct val="138000"/>
              </a:lnSpc>
              <a:buNone/>
              <a:defRPr sz="1800" b="0">
                <a:solidFill>
                  <a:srgbClr val="59665F"/>
                </a:solidFill>
                <a:latin typeface="Meiryo"/>
                <a:ea typeface="Meiryo"/>
                <a:cs typeface="Meiryo"/>
              </a:defRPr>
            </a:pPr>
            <a:r>
              <a:rPr sz="1800" b="0">
                <a:solidFill>
                  <a:srgbClr val="59665F"/>
                </a:solidFill>
                <a:latin typeface="Meiryo"/>
                <a:ea typeface="Meiryo"/>
                <a:cs typeface="Meiryo"/>
              </a:rPr>
              <a:t>図は上から下へ読みます。分かれ道は「依頼できると判断する情報があるか」です。</a:t>
            </a:r>
          </a:p>
        </p:txBody>
      </p:sp>
      <p:sp>
        <p:nvSpPr>
          <p:cNvPr id="17" name="">
            <a:extLst xmlns:a="http://schemas.openxmlformats.org/drawingml/2006/main">
              <a:ext uri="{FF2B5EF4-FFF2-40B4-BE49-F238E27FC236}">
                <a16:creationId xmlns:a16="http://schemas.microsoft.com/office/drawing/2014/main" id="{596391B3-4C12-4B9E-ABB2-DAA3011C702E}"/>
              </a:ext>
            </a:extLst>
          </p:cNvPr>
          <p:cNvSpPr>
            <a:spLocks xmlns:a="http://schemas.openxmlformats.org/drawingml/2006/main" noGrp="1"/>
          </p:cNvSpPr>
          <p:nvPr/>
        </p:nvSpPr>
        <p:spPr>
          <a:xfrm xmlns:a="http://schemas.openxmlformats.org/drawingml/2006/main">
            <a:off x="609600" y="5905500"/>
            <a:ext cx="10972800" cy="953"/>
          </a:xfrm>
          <a:prstGeom xmlns:a="http://schemas.openxmlformats.org/drawingml/2006/main" prst="line">
            <a:avLst/>
          </a:prstGeom>
          <a:noFill xmlns:a="http://schemas.openxmlformats.org/drawingml/2006/main"/>
          <a:ln xmlns:a="http://schemas.openxmlformats.org/drawingml/2006/main" w="19050">
            <a:solidFill>
              <a:srgbClr val="123B32"/>
            </a:solidFill>
          </a:ln>
        </p:spPr>
      </p:sp>
      <p:sp>
        <p:nvSpPr>
          <p:cNvPr id="18" name="text-17">
            <a:extLst xmlns:a="http://schemas.openxmlformats.org/drawingml/2006/main">
              <a:ext uri="{FF2B5EF4-FFF2-40B4-BE49-F238E27FC236}">
                <a16:creationId xmlns:a16="http://schemas.microsoft.com/office/drawing/2014/main" id="{CDC26C19-F600-4634-9AD5-749607BDB4EE}"/>
              </a:ext>
            </a:extLst>
          </p:cNvPr>
          <p:cNvSpPr>
            <a:spLocks xmlns:a="http://schemas.openxmlformats.org/drawingml/2006/main" noGrp="1"/>
          </p:cNvSpPr>
          <p:nvPr/>
        </p:nvSpPr>
        <p:spPr>
          <a:xfrm xmlns:a="http://schemas.openxmlformats.org/drawingml/2006/main">
            <a:off x="609600" y="608647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725" b="1">
                <a:solidFill>
                  <a:srgbClr val="123B32"/>
                </a:solidFill>
                <a:latin typeface="Meiryo"/>
                <a:ea typeface="Meiryo"/>
                <a:cs typeface="Meiryo"/>
              </a:defRPr>
            </a:defPPr>
          </a:lstStyle>
          <a:p xmlns:a="http://schemas.openxmlformats.org/drawingml/2006/main">
            <a:pPr>
              <a:lnSpc>
                <a:spcPct val="138000"/>
              </a:lnSpc>
              <a:buNone/>
              <a:defRPr sz="1725" b="1">
                <a:solidFill>
                  <a:srgbClr val="123B32"/>
                </a:solidFill>
                <a:latin typeface="Meiryo"/>
                <a:ea typeface="Meiryo"/>
                <a:cs typeface="Meiryo"/>
              </a:defRPr>
            </a:pPr>
            <a:r>
              <a:rPr sz="1725" b="1">
                <a:solidFill>
                  <a:srgbClr val="123B32"/>
                </a:solidFill>
                <a:latin typeface="Meiryo"/>
                <a:ea typeface="Meiryo"/>
                <a:cs typeface="Meiryo"/>
              </a:rPr>
              <a:t>訪問者を増やす前に、いま来ている人の迷いを確かめる価値があります。</a:t>
            </a:r>
          </a:p>
        </p:txBody>
      </p:sp>
      <p:sp>
        <p:nvSpPr>
          <p:cNvPr id="19" name="text-18">
            <a:extLst xmlns:a="http://schemas.openxmlformats.org/drawingml/2006/main">
              <a:ext uri="{FF2B5EF4-FFF2-40B4-BE49-F238E27FC236}">
                <a16:creationId xmlns:a16="http://schemas.microsoft.com/office/drawing/2014/main" id="{56105841-5124-4429-A3AB-11CA83484D87}"/>
              </a:ext>
            </a:extLst>
          </p:cNvPr>
          <p:cNvSpPr>
            <a:spLocks xmlns:a="http://schemas.openxmlformats.org/drawingml/2006/main" noGrp="1"/>
          </p:cNvSpPr>
          <p:nvPr/>
        </p:nvSpPr>
        <p:spPr>
          <a:xfrm xmlns:a="http://schemas.openxmlformats.org/drawingml/2006/main">
            <a:off x="609600" y="6657975"/>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C.elegance  /  企業・場面・数値は架空の説明例</a:t>
            </a:r>
          </a:p>
        </p:txBody>
      </p:sp>
      <p:sp>
        <p:nvSpPr>
          <p:cNvPr id="20" name="text-19">
            <a:extLst xmlns:a="http://schemas.openxmlformats.org/drawingml/2006/main">
              <a:ext uri="{FF2B5EF4-FFF2-40B4-BE49-F238E27FC236}">
                <a16:creationId xmlns:a16="http://schemas.microsoft.com/office/drawing/2014/main" id="{8E5AD1D7-3A76-488E-A17A-B1B07D46D546}"/>
              </a:ext>
            </a:extLst>
          </p:cNvPr>
          <p:cNvSpPr>
            <a:spLocks xmlns:a="http://schemas.openxmlformats.org/drawingml/2006/main" noGrp="1"/>
          </p:cNvSpPr>
          <p:nvPr/>
        </p:nvSpPr>
        <p:spPr>
          <a:xfrm xmlns:a="http://schemas.openxmlformats.org/drawingml/2006/main">
            <a:off x="10668000" y="6657975"/>
            <a:ext cx="9144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04 / 14</a:t>
            </a:r>
          </a:p>
        </p:txBody>
      </p:sp>
    </p:spTree>
    <p:extLst>
      <p:ext uri="{BB962C8B-B14F-4D97-AF65-F5344CB8AC3E}">
        <p14:creationId xmlns:p14="http://schemas.microsoft.com/office/powerpoint/2010/main" val="630631695"/>
      </p:ext>
    </p:extLst>
  </p:cSld>
</p:sld>
</file>

<file path=ppt/slides/slide5.xml><?xml version="1.0" encoding="utf-8"?>
<p:sld xmlns:p="http://schemas.openxmlformats.org/presentationml/2006/main">
  <p:cSld>
    <p:bg>
      <p:bgPr>
        <a:solidFill xmlns:a="http://schemas.openxmlformats.org/drawingml/2006/main">
          <a:srgbClr val="F6F5EF"/>
        </a:solidFill>
      </p:bgPr>
    </p:bg>
    <p:spTree>
      <p:nvGrpSpPr>
        <p:cNvPr id="1" name=""/>
        <p:cNvGrpSpPr/>
        <p:nvPr/>
      </p:nvGrpSpPr>
      <p:grpSpPr>
        <a:xfrm xmlns:a="http://schemas.openxmlformats.org/drawingml/2006/main"/>
      </p:grpSpPr>
      <p:sp>
        <p:nvSpPr>
          <p:cNvPr id="14" name="slide-heading">
            <a:extLst xmlns:a="http://schemas.openxmlformats.org/drawingml/2006/main">
              <a:ext uri="{FF2B5EF4-FFF2-40B4-BE49-F238E27FC236}">
                <a16:creationId xmlns:a16="http://schemas.microsoft.com/office/drawing/2014/main" id="{4267B471-8445-415B-8AAF-AC34FB387A09}"/>
              </a:ext>
            </a:extLst>
          </p:cNvPr>
          <p:cNvSpPr>
            <a:spLocks xmlns:a="http://schemas.openxmlformats.org/drawingml/2006/main" noGrp="1"/>
          </p:cNvSpPr>
          <p:nvPr/>
        </p:nvSpPr>
        <p:spPr>
          <a:xfrm xmlns:a="http://schemas.openxmlformats.org/drawingml/2006/main">
            <a:off x="609600" y="371475"/>
            <a:ext cx="109728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150" b="1">
                <a:solidFill>
                  <a:srgbClr val="123B32"/>
                </a:solidFill>
                <a:latin typeface="Meiryo"/>
                <a:ea typeface="Meiryo"/>
                <a:cs typeface="Meiryo"/>
              </a:defRPr>
            </a:defPPr>
          </a:lstStyle>
          <a:p xmlns:a="http://schemas.openxmlformats.org/drawingml/2006/main">
            <a:pPr>
              <a:lnSpc>
                <a:spcPct val="138000"/>
              </a:lnSpc>
              <a:buNone/>
              <a:defRPr sz="3150" b="1">
                <a:solidFill>
                  <a:srgbClr val="123B32"/>
                </a:solidFill>
                <a:latin typeface="Meiryo"/>
                <a:ea typeface="Meiryo"/>
                <a:cs typeface="Meiryo"/>
              </a:defRPr>
            </a:pPr>
            <a:r>
              <a:rPr sz="3150" b="1">
                <a:solidFill>
                  <a:srgbClr val="123B32"/>
                </a:solidFill>
                <a:latin typeface="Meiryo"/>
                <a:ea typeface="Meiryo"/>
                <a:cs typeface="Meiryo"/>
              </a:rPr>
              <a:t>同じ会社でも、説明を書き換えられる</a:t>
            </a:r>
          </a:p>
        </p:txBody>
      </p:sp>
      <p:sp>
        <p:nvSpPr>
          <p:cNvPr id="2" name="text-1">
            <a:extLst xmlns:a="http://schemas.openxmlformats.org/drawingml/2006/main">
              <a:ext uri="{FF2B5EF4-FFF2-40B4-BE49-F238E27FC236}">
                <a16:creationId xmlns:a16="http://schemas.microsoft.com/office/drawing/2014/main" id="{27BBA71E-60C8-40AA-9AE5-7AF3F43E39D3}"/>
              </a:ext>
            </a:extLst>
          </p:cNvPr>
          <p:cNvSpPr>
            <a:spLocks xmlns:a="http://schemas.openxmlformats.org/drawingml/2006/main" noGrp="1"/>
          </p:cNvSpPr>
          <p:nvPr/>
        </p:nvSpPr>
        <p:spPr>
          <a:xfrm xmlns:a="http://schemas.openxmlformats.org/drawingml/2006/main">
            <a:off x="609600" y="1057275"/>
            <a:ext cx="109728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0">
                <a:solidFill>
                  <a:srgbClr val="59665F"/>
                </a:solidFill>
                <a:latin typeface="Meiryo"/>
                <a:ea typeface="Meiryo"/>
                <a:cs typeface="Meiryo"/>
              </a:defRPr>
            </a:defPPr>
          </a:lstStyle>
          <a:p xmlns:a="http://schemas.openxmlformats.org/drawingml/2006/main">
            <a:pPr>
              <a:lnSpc>
                <a:spcPct val="138000"/>
              </a:lnSpc>
              <a:buNone/>
              <a:defRPr sz="1950" b="0">
                <a:solidFill>
                  <a:srgbClr val="59665F"/>
                </a:solidFill>
                <a:latin typeface="Meiryo"/>
                <a:ea typeface="Meiryo"/>
                <a:cs typeface="Meiryo"/>
              </a:defRPr>
            </a:pPr>
            <a:r>
              <a:rPr sz="1950" b="0">
                <a:solidFill>
                  <a:srgbClr val="59665F"/>
                </a:solidFill>
                <a:latin typeface="Meiryo"/>
                <a:ea typeface="Meiryo"/>
                <a:cs typeface="Meiryo"/>
              </a:rPr>
              <a:t>会社をほめる文章から、顧客が依頼を判断できる文章へ変えます。</a:t>
            </a:r>
          </a:p>
        </p:txBody>
      </p:sp>
      <p:sp>
        <p:nvSpPr>
          <p:cNvPr id="3" name="">
            <a:extLst xmlns:a="http://schemas.openxmlformats.org/drawingml/2006/main">
              <a:ext uri="{FF2B5EF4-FFF2-40B4-BE49-F238E27FC236}">
                <a16:creationId xmlns:a16="http://schemas.microsoft.com/office/drawing/2014/main" id="{24857A38-3FB0-4383-B32F-B94846B2193C}"/>
              </a:ext>
            </a:extLst>
          </p:cNvPr>
          <p:cNvSpPr>
            <a:spLocks xmlns:a="http://schemas.openxmlformats.org/drawingml/2006/main" noGrp="1"/>
          </p:cNvSpPr>
          <p:nvPr/>
        </p:nvSpPr>
        <p:spPr>
          <a:xfrm xmlns:a="http://schemas.openxmlformats.org/drawingml/2006/main">
            <a:off x="609600" y="1781175"/>
            <a:ext cx="10972800"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4" name="text-3">
            <a:extLst xmlns:a="http://schemas.openxmlformats.org/drawingml/2006/main">
              <a:ext uri="{FF2B5EF4-FFF2-40B4-BE49-F238E27FC236}">
                <a16:creationId xmlns:a16="http://schemas.microsoft.com/office/drawing/2014/main" id="{B6EA462A-E77F-4C6E-A525-E24CEDF4ABBA}"/>
              </a:ext>
            </a:extLst>
          </p:cNvPr>
          <p:cNvSpPr>
            <a:spLocks xmlns:a="http://schemas.openxmlformats.org/drawingml/2006/main" noGrp="1"/>
          </p:cNvSpPr>
          <p:nvPr/>
        </p:nvSpPr>
        <p:spPr>
          <a:xfrm xmlns:a="http://schemas.openxmlformats.org/drawingml/2006/main">
            <a:off x="609600" y="1971675"/>
            <a:ext cx="36957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800" b="1">
                <a:solidFill>
                  <a:srgbClr val="59665F"/>
                </a:solidFill>
                <a:latin typeface="Meiryo"/>
                <a:ea typeface="Meiryo"/>
                <a:cs typeface="Meiryo"/>
              </a:defRPr>
            </a:defPPr>
          </a:lstStyle>
          <a:p xmlns:a="http://schemas.openxmlformats.org/drawingml/2006/main">
            <a:pPr>
              <a:lnSpc>
                <a:spcPct val="138000"/>
              </a:lnSpc>
              <a:buNone/>
              <a:defRPr sz="1800" b="1">
                <a:solidFill>
                  <a:srgbClr val="59665F"/>
                </a:solidFill>
                <a:latin typeface="Meiryo"/>
                <a:ea typeface="Meiryo"/>
                <a:cs typeface="Meiryo"/>
              </a:defRPr>
            </a:pPr>
            <a:r>
              <a:rPr sz="1800" b="1">
                <a:solidFill>
                  <a:srgbClr val="59665F"/>
                </a:solidFill>
                <a:latin typeface="Meiryo"/>
                <a:ea typeface="Meiryo"/>
                <a:cs typeface="Meiryo"/>
              </a:rPr>
              <a:t>改修前の説明</a:t>
            </a:r>
          </a:p>
        </p:txBody>
      </p:sp>
      <p:sp>
        <p:nvSpPr>
          <p:cNvPr id="5" name="">
            <a:extLst xmlns:a="http://schemas.openxmlformats.org/drawingml/2006/main">
              <a:ext uri="{FF2B5EF4-FFF2-40B4-BE49-F238E27FC236}">
                <a16:creationId xmlns:a16="http://schemas.microsoft.com/office/drawing/2014/main" id="{888D155F-0F7B-48A1-AAE4-6BEB27297BC4}"/>
              </a:ext>
            </a:extLst>
          </p:cNvPr>
          <p:cNvSpPr>
            <a:spLocks xmlns:a="http://schemas.openxmlformats.org/drawingml/2006/main" noGrp="1"/>
          </p:cNvSpPr>
          <p:nvPr/>
        </p:nvSpPr>
        <p:spPr>
          <a:xfrm xmlns:a="http://schemas.openxmlformats.org/drawingml/2006/main">
            <a:off x="609600" y="2371725"/>
            <a:ext cx="3695700"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6" name="text-5">
            <a:extLst xmlns:a="http://schemas.openxmlformats.org/drawingml/2006/main">
              <a:ext uri="{FF2B5EF4-FFF2-40B4-BE49-F238E27FC236}">
                <a16:creationId xmlns:a16="http://schemas.microsoft.com/office/drawing/2014/main" id="{E2DBCA52-E642-41A9-84FE-AB46D9077083}"/>
              </a:ext>
            </a:extLst>
          </p:cNvPr>
          <p:cNvSpPr>
            <a:spLocks xmlns:a="http://schemas.openxmlformats.org/drawingml/2006/main" noGrp="1"/>
          </p:cNvSpPr>
          <p:nvPr/>
        </p:nvSpPr>
        <p:spPr>
          <a:xfrm xmlns:a="http://schemas.openxmlformats.org/drawingml/2006/main">
            <a:off x="609600" y="2600325"/>
            <a:ext cx="3695700" cy="119824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0">
                <a:solidFill>
                  <a:srgbClr val="303735"/>
                </a:solidFill>
                <a:latin typeface="Meiryo"/>
                <a:ea typeface="Meiryo"/>
                <a:cs typeface="Meiryo"/>
              </a:defRPr>
            </a:defPPr>
          </a:lstStyle>
          <a:p xmlns:a="http://schemas.openxmlformats.org/drawingml/2006/main">
            <a:pPr>
              <a:lnSpc>
                <a:spcPct val="138000"/>
              </a:lnSpc>
              <a:buNone/>
              <a:defRPr sz="2250" b="0">
                <a:solidFill>
                  <a:srgbClr val="303735"/>
                </a:solidFill>
                <a:latin typeface="Meiryo"/>
                <a:ea typeface="Meiryo"/>
                <a:cs typeface="Meiryo"/>
              </a:defRPr>
            </a:pPr>
            <a:r>
              <a:rPr sz="2250" b="0">
                <a:solidFill>
                  <a:srgbClr val="303735"/>
                </a:solidFill>
                <a:latin typeface="Meiryo"/>
                <a:ea typeface="Meiryo"/>
                <a:cs typeface="Meiryo"/>
              </a:rPr>
              <a:t>ITの力で未来をつくる。</a:t>
            </a:r>
          </a:p>
          <a:p xmlns:a="http://schemas.openxmlformats.org/drawingml/2006/main">
            <a:pPr>
              <a:lnSpc>
                <a:spcPct val="138000"/>
              </a:lnSpc>
              <a:buNone/>
              <a:defRPr sz="2250" b="0">
                <a:solidFill>
                  <a:srgbClr val="303735"/>
                </a:solidFill>
                <a:latin typeface="Meiryo"/>
                <a:ea typeface="Meiryo"/>
                <a:cs typeface="Meiryo"/>
              </a:defRPr>
            </a:pPr>
            <a:r>
              <a:rPr sz="2250" b="0">
                <a:solidFill>
                  <a:srgbClr val="303735"/>
                </a:solidFill>
                <a:latin typeface="Meiryo"/>
                <a:ea typeface="Meiryo"/>
                <a:cs typeface="Meiryo"/>
              </a:rPr>
              <a:t>豊富なノウハウで、幅広い</a:t>
            </a:r>
          </a:p>
          <a:p xmlns:a="http://schemas.openxmlformats.org/drawingml/2006/main">
            <a:pPr>
              <a:lnSpc>
                <a:spcPct val="138000"/>
              </a:lnSpc>
              <a:buNone/>
              <a:defRPr sz="2250" b="0">
                <a:solidFill>
                  <a:srgbClr val="303735"/>
                </a:solidFill>
                <a:latin typeface="Meiryo"/>
                <a:ea typeface="Meiryo"/>
                <a:cs typeface="Meiryo"/>
              </a:defRPr>
            </a:pPr>
            <a:r>
              <a:rPr sz="2250" b="0">
                <a:solidFill>
                  <a:srgbClr val="303735"/>
                </a:solidFill>
                <a:latin typeface="Meiryo"/>
                <a:ea typeface="Meiryo"/>
                <a:cs typeface="Meiryo"/>
              </a:rPr>
              <a:t>お悩みを解決します。</a:t>
            </a:r>
          </a:p>
        </p:txBody>
      </p:sp>
      <p:sp>
        <p:nvSpPr>
          <p:cNvPr id="7" name="text-6">
            <a:extLst xmlns:a="http://schemas.openxmlformats.org/drawingml/2006/main">
              <a:ext uri="{FF2B5EF4-FFF2-40B4-BE49-F238E27FC236}">
                <a16:creationId xmlns:a16="http://schemas.microsoft.com/office/drawing/2014/main" id="{F648075D-4231-449A-88AF-C59C2DD2D9BE}"/>
              </a:ext>
            </a:extLst>
          </p:cNvPr>
          <p:cNvSpPr>
            <a:spLocks xmlns:a="http://schemas.openxmlformats.org/drawingml/2006/main" noGrp="1"/>
          </p:cNvSpPr>
          <p:nvPr/>
        </p:nvSpPr>
        <p:spPr>
          <a:xfrm xmlns:a="http://schemas.openxmlformats.org/drawingml/2006/main">
            <a:off x="4876800" y="1971675"/>
            <a:ext cx="67056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800" b="1">
                <a:solidFill>
                  <a:srgbClr val="123B32"/>
                </a:solidFill>
                <a:latin typeface="Meiryo"/>
                <a:ea typeface="Meiryo"/>
                <a:cs typeface="Meiryo"/>
              </a:defRPr>
            </a:defPPr>
          </a:lstStyle>
          <a:p xmlns:a="http://schemas.openxmlformats.org/drawingml/2006/main">
            <a:pPr>
              <a:lnSpc>
                <a:spcPct val="138000"/>
              </a:lnSpc>
              <a:buNone/>
              <a:defRPr sz="1800" b="1">
                <a:solidFill>
                  <a:srgbClr val="123B32"/>
                </a:solidFill>
                <a:latin typeface="Meiryo"/>
                <a:ea typeface="Meiryo"/>
                <a:cs typeface="Meiryo"/>
              </a:defRPr>
            </a:pPr>
            <a:r>
              <a:rPr sz="1800" b="1">
                <a:solidFill>
                  <a:srgbClr val="123B32"/>
                </a:solidFill>
                <a:latin typeface="Meiryo"/>
                <a:ea typeface="Meiryo"/>
                <a:cs typeface="Meiryo"/>
              </a:rPr>
              <a:t>書き換え例</a:t>
            </a:r>
          </a:p>
        </p:txBody>
      </p:sp>
      <p:sp>
        <p:nvSpPr>
          <p:cNvPr id="8" name="">
            <a:extLst xmlns:a="http://schemas.openxmlformats.org/drawingml/2006/main">
              <a:ext uri="{FF2B5EF4-FFF2-40B4-BE49-F238E27FC236}">
                <a16:creationId xmlns:a16="http://schemas.microsoft.com/office/drawing/2014/main" id="{7CBFFB63-2EEB-4C2E-9165-7AC44FCF62F8}"/>
              </a:ext>
            </a:extLst>
          </p:cNvPr>
          <p:cNvSpPr>
            <a:spLocks xmlns:a="http://schemas.openxmlformats.org/drawingml/2006/main" noGrp="1"/>
          </p:cNvSpPr>
          <p:nvPr/>
        </p:nvSpPr>
        <p:spPr>
          <a:xfrm xmlns:a="http://schemas.openxmlformats.org/drawingml/2006/main">
            <a:off x="4876800" y="2371725"/>
            <a:ext cx="6705600" cy="953"/>
          </a:xfrm>
          <a:prstGeom xmlns:a="http://schemas.openxmlformats.org/drawingml/2006/main" prst="line">
            <a:avLst/>
          </a:prstGeom>
          <a:noFill xmlns:a="http://schemas.openxmlformats.org/drawingml/2006/main"/>
          <a:ln xmlns:a="http://schemas.openxmlformats.org/drawingml/2006/main" w="19050">
            <a:solidFill>
              <a:srgbClr val="123B32"/>
            </a:solidFill>
          </a:ln>
        </p:spPr>
      </p:sp>
      <p:sp>
        <p:nvSpPr>
          <p:cNvPr id="9" name="text-8">
            <a:extLst xmlns:a="http://schemas.openxmlformats.org/drawingml/2006/main">
              <a:ext uri="{FF2B5EF4-FFF2-40B4-BE49-F238E27FC236}">
                <a16:creationId xmlns:a16="http://schemas.microsoft.com/office/drawing/2014/main" id="{E263F4DD-402C-42A9-96B1-1CDCD6712521}"/>
              </a:ext>
            </a:extLst>
          </p:cNvPr>
          <p:cNvSpPr>
            <a:spLocks xmlns:a="http://schemas.openxmlformats.org/drawingml/2006/main" noGrp="1"/>
          </p:cNvSpPr>
          <p:nvPr/>
        </p:nvSpPr>
        <p:spPr>
          <a:xfrm xmlns:a="http://schemas.openxmlformats.org/drawingml/2006/main">
            <a:off x="4876800" y="2600325"/>
            <a:ext cx="6705600" cy="192481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1">
                <a:solidFill>
                  <a:srgbClr val="123B32"/>
                </a:solidFill>
                <a:latin typeface="Meiryo"/>
                <a:ea typeface="Meiryo"/>
                <a:cs typeface="Meiryo"/>
              </a:defRPr>
            </a:defPPr>
          </a:lstStyle>
          <a:p xmlns:a="http://schemas.openxmlformats.org/drawingml/2006/main">
            <a:pPr>
              <a:lnSpc>
                <a:spcPct val="138000"/>
              </a:lnSpc>
              <a:buNone/>
              <a:defRPr sz="2175" b="1">
                <a:solidFill>
                  <a:srgbClr val="123B32"/>
                </a:solidFill>
                <a:latin typeface="Meiryo"/>
                <a:ea typeface="Meiryo"/>
                <a:cs typeface="Meiryo"/>
              </a:defRPr>
            </a:pPr>
            <a:r>
              <a:rPr sz="2175" b="1">
                <a:solidFill>
                  <a:srgbClr val="123B32"/>
                </a:solidFill>
                <a:latin typeface="Meiryo"/>
                <a:ea typeface="Meiryo"/>
                <a:cs typeface="Meiryo"/>
              </a:rPr>
              <a:t>小さな会社のパソコン入れ替えを支援します。</a:t>
            </a:r>
          </a:p>
          <a:p xmlns:a="http://schemas.openxmlformats.org/drawingml/2006/main">
            <a:pPr>
              <a:lnSpc>
                <a:spcPct val="138000"/>
              </a:lnSpc>
              <a:buNone/>
              <a:defRPr sz="2175" b="1">
                <a:solidFill>
                  <a:srgbClr val="123B32"/>
                </a:solidFill>
                <a:latin typeface="Meiryo"/>
                <a:ea typeface="Meiryo"/>
                <a:cs typeface="Meiryo"/>
              </a:defRPr>
            </a:pPr>
            <a:r>
              <a:rPr sz="2175" b="1">
                <a:solidFill>
                  <a:srgbClr val="123B32"/>
                </a:solidFill>
                <a:latin typeface="Meiryo"/>
                <a:ea typeface="Meiryo"/>
                <a:cs typeface="Meiryo"/>
              </a:rPr>
              <a:t>台数、利用中のソフト、希望時期を確認し、必要な設</a:t>
            </a:r>
          </a:p>
          <a:p xmlns:a="http://schemas.openxmlformats.org/drawingml/2006/main">
            <a:pPr>
              <a:lnSpc>
                <a:spcPct val="138000"/>
              </a:lnSpc>
              <a:buNone/>
              <a:defRPr sz="2175" b="1">
                <a:solidFill>
                  <a:srgbClr val="123B32"/>
                </a:solidFill>
                <a:latin typeface="Meiryo"/>
                <a:ea typeface="Meiryo"/>
                <a:cs typeface="Meiryo"/>
              </a:defRPr>
            </a:pPr>
            <a:r>
              <a:rPr sz="2175" b="1">
                <a:solidFill>
                  <a:srgbClr val="123B32"/>
                </a:solidFill>
                <a:latin typeface="Meiryo"/>
                <a:ea typeface="Meiryo"/>
                <a:cs typeface="Meiryo"/>
              </a:rPr>
              <a:t>定と作業範囲を整理します。</a:t>
            </a:r>
          </a:p>
          <a:p xmlns:a="http://schemas.openxmlformats.org/drawingml/2006/main">
            <a:pPr>
              <a:lnSpc>
                <a:spcPct val="138000"/>
              </a:lnSpc>
              <a:buNone/>
              <a:defRPr sz="2175" b="1">
                <a:solidFill>
                  <a:srgbClr val="123B32"/>
                </a:solidFill>
                <a:latin typeface="Meiryo"/>
                <a:ea typeface="Meiryo"/>
                <a:cs typeface="Meiryo"/>
              </a:defRPr>
            </a:pPr>
            <a:r>
              <a:rPr sz="2175" b="1">
                <a:solidFill>
                  <a:srgbClr val="123B32"/>
                </a:solidFill>
                <a:latin typeface="Meiryo"/>
                <a:ea typeface="Meiryo"/>
                <a:cs typeface="Meiryo"/>
              </a:rPr>
              <a:t>まずは、入れ替えたい台数とお困りごとをお知らせく</a:t>
            </a:r>
          </a:p>
          <a:p xmlns:a="http://schemas.openxmlformats.org/drawingml/2006/main">
            <a:pPr>
              <a:lnSpc>
                <a:spcPct val="138000"/>
              </a:lnSpc>
              <a:buNone/>
              <a:defRPr sz="2175" b="1">
                <a:solidFill>
                  <a:srgbClr val="123B32"/>
                </a:solidFill>
                <a:latin typeface="Meiryo"/>
                <a:ea typeface="Meiryo"/>
                <a:cs typeface="Meiryo"/>
              </a:defRPr>
            </a:pPr>
            <a:r>
              <a:rPr sz="2175" b="1">
                <a:solidFill>
                  <a:srgbClr val="123B32"/>
                </a:solidFill>
                <a:latin typeface="Meiryo"/>
                <a:ea typeface="Meiryo"/>
                <a:cs typeface="Meiryo"/>
              </a:rPr>
              <a:t>ださい。</a:t>
            </a:r>
          </a:p>
        </p:txBody>
      </p:sp>
      <p:sp>
        <p:nvSpPr>
          <p:cNvPr id="10" name="">
            <a:extLst xmlns:a="http://schemas.openxmlformats.org/drawingml/2006/main">
              <a:ext uri="{FF2B5EF4-FFF2-40B4-BE49-F238E27FC236}">
                <a16:creationId xmlns:a16="http://schemas.microsoft.com/office/drawing/2014/main" id="{953E359B-5F17-4C0A-A9FC-AD1A1CF2AAA0}"/>
              </a:ext>
            </a:extLst>
          </p:cNvPr>
          <p:cNvSpPr>
            <a:spLocks xmlns:a="http://schemas.openxmlformats.org/drawingml/2006/main" noGrp="1"/>
          </p:cNvSpPr>
          <p:nvPr/>
        </p:nvSpPr>
        <p:spPr>
          <a:xfrm xmlns:a="http://schemas.openxmlformats.org/drawingml/2006/main">
            <a:off x="609600" y="5905500"/>
            <a:ext cx="10972800" cy="953"/>
          </a:xfrm>
          <a:prstGeom xmlns:a="http://schemas.openxmlformats.org/drawingml/2006/main" prst="line">
            <a:avLst/>
          </a:prstGeom>
          <a:noFill xmlns:a="http://schemas.openxmlformats.org/drawingml/2006/main"/>
          <a:ln xmlns:a="http://schemas.openxmlformats.org/drawingml/2006/main" w="19050">
            <a:solidFill>
              <a:srgbClr val="123B32"/>
            </a:solidFill>
          </a:ln>
        </p:spPr>
      </p:sp>
      <p:sp>
        <p:nvSpPr>
          <p:cNvPr id="11" name="text-10">
            <a:extLst xmlns:a="http://schemas.openxmlformats.org/drawingml/2006/main">
              <a:ext uri="{FF2B5EF4-FFF2-40B4-BE49-F238E27FC236}">
                <a16:creationId xmlns:a16="http://schemas.microsoft.com/office/drawing/2014/main" id="{899F364C-CB92-4936-8C36-FE8DE0F9FC48}"/>
              </a:ext>
            </a:extLst>
          </p:cNvPr>
          <p:cNvSpPr>
            <a:spLocks xmlns:a="http://schemas.openxmlformats.org/drawingml/2006/main" noGrp="1"/>
          </p:cNvSpPr>
          <p:nvPr/>
        </p:nvSpPr>
        <p:spPr>
          <a:xfrm xmlns:a="http://schemas.openxmlformats.org/drawingml/2006/main">
            <a:off x="609600" y="608647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725" b="1">
                <a:solidFill>
                  <a:srgbClr val="123B32"/>
                </a:solidFill>
                <a:latin typeface="Meiryo"/>
                <a:ea typeface="Meiryo"/>
                <a:cs typeface="Meiryo"/>
              </a:defRPr>
            </a:defPPr>
          </a:lstStyle>
          <a:p xmlns:a="http://schemas.openxmlformats.org/drawingml/2006/main">
            <a:pPr>
              <a:lnSpc>
                <a:spcPct val="138000"/>
              </a:lnSpc>
              <a:buNone/>
              <a:defRPr sz="1725" b="1">
                <a:solidFill>
                  <a:srgbClr val="123B32"/>
                </a:solidFill>
                <a:latin typeface="Meiryo"/>
                <a:ea typeface="Meiryo"/>
                <a:cs typeface="Meiryo"/>
              </a:defRPr>
            </a:pPr>
            <a:r>
              <a:rPr sz="1725" b="1">
                <a:solidFill>
                  <a:srgbClr val="123B32"/>
                </a:solidFill>
                <a:latin typeface="Meiryo"/>
                <a:ea typeface="Meiryo"/>
                <a:cs typeface="Meiryo"/>
              </a:rPr>
              <a:t>対象・確認すること・最初に伝えることが、読んだだけで分かります。</a:t>
            </a:r>
          </a:p>
        </p:txBody>
      </p:sp>
      <p:sp>
        <p:nvSpPr>
          <p:cNvPr id="12" name="text-11">
            <a:extLst xmlns:a="http://schemas.openxmlformats.org/drawingml/2006/main">
              <a:ext uri="{FF2B5EF4-FFF2-40B4-BE49-F238E27FC236}">
                <a16:creationId xmlns:a16="http://schemas.microsoft.com/office/drawing/2014/main" id="{36CC5A1F-A170-4134-A274-AF0DB7AB79EE}"/>
              </a:ext>
            </a:extLst>
          </p:cNvPr>
          <p:cNvSpPr>
            <a:spLocks xmlns:a="http://schemas.openxmlformats.org/drawingml/2006/main" noGrp="1"/>
          </p:cNvSpPr>
          <p:nvPr/>
        </p:nvSpPr>
        <p:spPr>
          <a:xfrm xmlns:a="http://schemas.openxmlformats.org/drawingml/2006/main">
            <a:off x="609600" y="6657975"/>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C.elegance  /  企業・場面・数値は架空の説明例</a:t>
            </a:r>
          </a:p>
        </p:txBody>
      </p:sp>
      <p:sp>
        <p:nvSpPr>
          <p:cNvPr id="13" name="text-12">
            <a:extLst xmlns:a="http://schemas.openxmlformats.org/drawingml/2006/main">
              <a:ext uri="{FF2B5EF4-FFF2-40B4-BE49-F238E27FC236}">
                <a16:creationId xmlns:a16="http://schemas.microsoft.com/office/drawing/2014/main" id="{382C3529-BF13-4CC5-90F5-8922711F447F}"/>
              </a:ext>
            </a:extLst>
          </p:cNvPr>
          <p:cNvSpPr>
            <a:spLocks xmlns:a="http://schemas.openxmlformats.org/drawingml/2006/main" noGrp="1"/>
          </p:cNvSpPr>
          <p:nvPr/>
        </p:nvSpPr>
        <p:spPr>
          <a:xfrm xmlns:a="http://schemas.openxmlformats.org/drawingml/2006/main">
            <a:off x="10668000" y="6657975"/>
            <a:ext cx="9144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05 / 14</a:t>
            </a:r>
          </a:p>
        </p:txBody>
      </p:sp>
    </p:spTree>
    <p:extLst>
      <p:ext uri="{BB962C8B-B14F-4D97-AF65-F5344CB8AC3E}">
        <p14:creationId xmlns:p14="http://schemas.microsoft.com/office/powerpoint/2010/main" val="982486663"/>
      </p:ext>
    </p:extLst>
  </p:cSld>
</p:sld>
</file>

<file path=ppt/slides/slide6.xml><?xml version="1.0" encoding="utf-8"?>
<p:sld xmlns:p="http://schemas.openxmlformats.org/presentationml/2006/main">
  <p:cSld>
    <p:bg>
      <p:bgPr>
        <a:solidFill xmlns:a="http://schemas.openxmlformats.org/drawingml/2006/main">
          <a:srgbClr val="F6F5EF"/>
        </a:solidFill>
      </p:bgPr>
    </p:bg>
    <p:spTree>
      <p:nvGrpSpPr>
        <p:cNvPr id="1" name=""/>
        <p:cNvGrpSpPr/>
        <p:nvPr/>
      </p:nvGrpSpPr>
      <p:grpSpPr>
        <a:xfrm xmlns:a="http://schemas.openxmlformats.org/drawingml/2006/main"/>
      </p:grpSpPr>
      <p:sp>
        <p:nvSpPr>
          <p:cNvPr id="14" name="slide-heading">
            <a:extLst xmlns:a="http://schemas.openxmlformats.org/drawingml/2006/main">
              <a:ext uri="{FF2B5EF4-FFF2-40B4-BE49-F238E27FC236}">
                <a16:creationId xmlns:a16="http://schemas.microsoft.com/office/drawing/2014/main" id="{2EA66150-DB9F-4B8A-87F8-1D4A1C4AC1A3}"/>
              </a:ext>
            </a:extLst>
          </p:cNvPr>
          <p:cNvSpPr>
            <a:spLocks xmlns:a="http://schemas.openxmlformats.org/drawingml/2006/main" noGrp="1"/>
          </p:cNvSpPr>
          <p:nvPr/>
        </p:nvSpPr>
        <p:spPr>
          <a:xfrm xmlns:a="http://schemas.openxmlformats.org/drawingml/2006/main">
            <a:off x="609600" y="371475"/>
            <a:ext cx="109728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150" b="1">
                <a:solidFill>
                  <a:srgbClr val="123B32"/>
                </a:solidFill>
                <a:latin typeface="Meiryo"/>
                <a:ea typeface="Meiryo"/>
                <a:cs typeface="Meiryo"/>
              </a:defRPr>
            </a:defPPr>
          </a:lstStyle>
          <a:p xmlns:a="http://schemas.openxmlformats.org/drawingml/2006/main">
            <a:pPr>
              <a:lnSpc>
                <a:spcPct val="138000"/>
              </a:lnSpc>
              <a:buNone/>
              <a:defRPr sz="3150" b="1">
                <a:solidFill>
                  <a:srgbClr val="123B32"/>
                </a:solidFill>
                <a:latin typeface="Meiryo"/>
                <a:ea typeface="Meiryo"/>
                <a:cs typeface="Meiryo"/>
              </a:defRPr>
            </a:pPr>
            <a:r>
              <a:rPr sz="3150" b="1">
                <a:solidFill>
                  <a:srgbClr val="123B32"/>
                </a:solidFill>
                <a:latin typeface="Meiryo"/>
                <a:ea typeface="Meiryo"/>
                <a:cs typeface="Meiryo"/>
              </a:rPr>
              <a:t>担当者は、読んだ内容を上司へ持ち帰る</a:t>
            </a:r>
          </a:p>
        </p:txBody>
      </p:sp>
      <p:sp>
        <p:nvSpPr>
          <p:cNvPr id="2" name="text-1">
            <a:extLst xmlns:a="http://schemas.openxmlformats.org/drawingml/2006/main">
              <a:ext uri="{FF2B5EF4-FFF2-40B4-BE49-F238E27FC236}">
                <a16:creationId xmlns:a16="http://schemas.microsoft.com/office/drawing/2014/main" id="{08D37A51-A781-4940-849C-FD0FE51DC501}"/>
              </a:ext>
            </a:extLst>
          </p:cNvPr>
          <p:cNvSpPr>
            <a:spLocks xmlns:a="http://schemas.openxmlformats.org/drawingml/2006/main" noGrp="1"/>
          </p:cNvSpPr>
          <p:nvPr/>
        </p:nvSpPr>
        <p:spPr>
          <a:xfrm xmlns:a="http://schemas.openxmlformats.org/drawingml/2006/main">
            <a:off x="609600" y="1057275"/>
            <a:ext cx="109728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0">
                <a:solidFill>
                  <a:srgbClr val="59665F"/>
                </a:solidFill>
                <a:latin typeface="Meiryo"/>
                <a:ea typeface="Meiryo"/>
                <a:cs typeface="Meiryo"/>
              </a:defRPr>
            </a:defPPr>
          </a:lstStyle>
          <a:p xmlns:a="http://schemas.openxmlformats.org/drawingml/2006/main">
            <a:pPr>
              <a:lnSpc>
                <a:spcPct val="138000"/>
              </a:lnSpc>
              <a:buNone/>
              <a:defRPr sz="1950" b="0">
                <a:solidFill>
                  <a:srgbClr val="59665F"/>
                </a:solidFill>
                <a:latin typeface="Meiryo"/>
                <a:ea typeface="Meiryo"/>
                <a:cs typeface="Meiryo"/>
              </a:defRPr>
            </a:pPr>
            <a:r>
              <a:rPr sz="1950" b="0">
                <a:solidFill>
                  <a:srgbClr val="59665F"/>
                </a:solidFill>
                <a:latin typeface="Meiryo"/>
                <a:ea typeface="Meiryo"/>
                <a:cs typeface="Meiryo"/>
              </a:rPr>
              <a:t>比較の途中では、その場で問い合わせず、社内へ共有することもあります。</a:t>
            </a:r>
          </a:p>
        </p:txBody>
      </p:sp>
      <p:sp>
        <p:nvSpPr>
          <p:cNvPr id="3" name="">
            <a:extLst xmlns:a="http://schemas.openxmlformats.org/drawingml/2006/main">
              <a:ext uri="{FF2B5EF4-FFF2-40B4-BE49-F238E27FC236}">
                <a16:creationId xmlns:a16="http://schemas.microsoft.com/office/drawing/2014/main" id="{39EFDB80-3B96-48D2-B896-F2B95A7119A3}"/>
              </a:ext>
            </a:extLst>
          </p:cNvPr>
          <p:cNvSpPr>
            <a:spLocks xmlns:a="http://schemas.openxmlformats.org/drawingml/2006/main" noGrp="1"/>
          </p:cNvSpPr>
          <p:nvPr/>
        </p:nvSpPr>
        <p:spPr>
          <a:xfrm xmlns:a="http://schemas.openxmlformats.org/drawingml/2006/main">
            <a:off x="609600" y="1781175"/>
            <a:ext cx="10972800"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4" name="text-3">
            <a:extLst xmlns:a="http://schemas.openxmlformats.org/drawingml/2006/main">
              <a:ext uri="{FF2B5EF4-FFF2-40B4-BE49-F238E27FC236}">
                <a16:creationId xmlns:a16="http://schemas.microsoft.com/office/drawing/2014/main" id="{62BAA67E-004F-4428-BD8D-FA67BBA05D4E}"/>
              </a:ext>
            </a:extLst>
          </p:cNvPr>
          <p:cNvSpPr>
            <a:spLocks xmlns:a="http://schemas.openxmlformats.org/drawingml/2006/main" noGrp="1"/>
          </p:cNvSpPr>
          <p:nvPr/>
        </p:nvSpPr>
        <p:spPr>
          <a:xfrm xmlns:a="http://schemas.openxmlformats.org/drawingml/2006/main">
            <a:off x="609600" y="1971675"/>
            <a:ext cx="49720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123B32"/>
                </a:solidFill>
                <a:latin typeface="Meiryo"/>
                <a:ea typeface="Meiryo"/>
                <a:cs typeface="Meiryo"/>
              </a:defRPr>
            </a:defPPr>
          </a:lstStyle>
          <a:p xmlns:a="http://schemas.openxmlformats.org/drawingml/2006/main">
            <a:pPr>
              <a:lnSpc>
                <a:spcPct val="138000"/>
              </a:lnSpc>
              <a:buNone/>
              <a:defRPr sz="1950" b="1">
                <a:solidFill>
                  <a:srgbClr val="123B32"/>
                </a:solidFill>
                <a:latin typeface="Meiryo"/>
                <a:ea typeface="Meiryo"/>
                <a:cs typeface="Meiryo"/>
              </a:defRPr>
            </a:pPr>
            <a:r>
              <a:rPr sz="1950" b="1">
                <a:solidFill>
                  <a:srgbClr val="123B32"/>
                </a:solidFill>
                <a:latin typeface="Meiryo"/>
                <a:ea typeface="Meiryo"/>
                <a:cs typeface="Meiryo"/>
              </a:rPr>
              <a:t>検討している担当者</a:t>
            </a:r>
          </a:p>
        </p:txBody>
      </p:sp>
      <p:sp>
        <p:nvSpPr>
          <p:cNvPr id="5" name="text-4">
            <a:extLst xmlns:a="http://schemas.openxmlformats.org/drawingml/2006/main">
              <a:ext uri="{FF2B5EF4-FFF2-40B4-BE49-F238E27FC236}">
                <a16:creationId xmlns:a16="http://schemas.microsoft.com/office/drawing/2014/main" id="{8E5C3BFE-97B7-4D5D-9894-A64A3F0BFFEC}"/>
              </a:ext>
            </a:extLst>
          </p:cNvPr>
          <p:cNvSpPr>
            <a:spLocks xmlns:a="http://schemas.openxmlformats.org/drawingml/2006/main" noGrp="1"/>
          </p:cNvSpPr>
          <p:nvPr/>
        </p:nvSpPr>
        <p:spPr>
          <a:xfrm xmlns:a="http://schemas.openxmlformats.org/drawingml/2006/main">
            <a:off x="609600" y="2581275"/>
            <a:ext cx="4972050" cy="119824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0">
                <a:solidFill>
                  <a:srgbClr val="303735"/>
                </a:solidFill>
                <a:latin typeface="Meiryo"/>
                <a:ea typeface="Meiryo"/>
                <a:cs typeface="Meiryo"/>
              </a:defRPr>
            </a:defPPr>
          </a:lstStyle>
          <a:p xmlns:a="http://schemas.openxmlformats.org/drawingml/2006/main">
            <a:pPr>
              <a:lnSpc>
                <a:spcPct val="138000"/>
              </a:lnSpc>
              <a:buNone/>
              <a:defRPr sz="2250" b="0">
                <a:solidFill>
                  <a:srgbClr val="303735"/>
                </a:solidFill>
                <a:latin typeface="Meiryo"/>
                <a:ea typeface="Meiryo"/>
                <a:cs typeface="Meiryo"/>
              </a:defRPr>
            </a:pPr>
            <a:r>
              <a:rPr sz="2250" b="0">
                <a:solidFill>
                  <a:srgbClr val="303735"/>
                </a:solidFill>
                <a:latin typeface="Meiryo"/>
                <a:ea typeface="Meiryo"/>
                <a:cs typeface="Meiryo"/>
              </a:rPr>
              <a:t>「台数と利用中のソフトを伝えると、</a:t>
            </a:r>
          </a:p>
          <a:p xmlns:a="http://schemas.openxmlformats.org/drawingml/2006/main">
            <a:pPr>
              <a:lnSpc>
                <a:spcPct val="138000"/>
              </a:lnSpc>
              <a:buNone/>
              <a:defRPr sz="2250" b="0">
                <a:solidFill>
                  <a:srgbClr val="303735"/>
                </a:solidFill>
                <a:latin typeface="Meiryo"/>
                <a:ea typeface="Meiryo"/>
                <a:cs typeface="Meiryo"/>
              </a:defRPr>
            </a:pPr>
            <a:r>
              <a:rPr sz="2250" b="0">
                <a:solidFill>
                  <a:srgbClr val="303735"/>
                </a:solidFill>
                <a:latin typeface="Meiryo"/>
                <a:ea typeface="Meiryo"/>
                <a:cs typeface="Meiryo"/>
              </a:rPr>
              <a:t>必要な作業を整理してもらえるそうで</a:t>
            </a:r>
          </a:p>
          <a:p xmlns:a="http://schemas.openxmlformats.org/drawingml/2006/main">
            <a:pPr>
              <a:lnSpc>
                <a:spcPct val="138000"/>
              </a:lnSpc>
              <a:buNone/>
              <a:defRPr sz="2250" b="0">
                <a:solidFill>
                  <a:srgbClr val="303735"/>
                </a:solidFill>
                <a:latin typeface="Meiryo"/>
                <a:ea typeface="Meiryo"/>
                <a:cs typeface="Meiryo"/>
              </a:defRPr>
            </a:pPr>
            <a:r>
              <a:rPr sz="2250" b="0">
                <a:solidFill>
                  <a:srgbClr val="303735"/>
                </a:solidFill>
                <a:latin typeface="Meiryo"/>
                <a:ea typeface="Meiryo"/>
                <a:cs typeface="Meiryo"/>
              </a:rPr>
              <a:t>す」</a:t>
            </a:r>
          </a:p>
        </p:txBody>
      </p:sp>
      <p:sp>
        <p:nvSpPr>
          <p:cNvPr id="6" name="text-5">
            <a:extLst xmlns:a="http://schemas.openxmlformats.org/drawingml/2006/main">
              <a:ext uri="{FF2B5EF4-FFF2-40B4-BE49-F238E27FC236}">
                <a16:creationId xmlns:a16="http://schemas.microsoft.com/office/drawing/2014/main" id="{470EB4E7-AEFE-4572-B686-FA147BA3ADD2}"/>
              </a:ext>
            </a:extLst>
          </p:cNvPr>
          <p:cNvSpPr>
            <a:spLocks xmlns:a="http://schemas.openxmlformats.org/drawingml/2006/main" noGrp="1"/>
          </p:cNvSpPr>
          <p:nvPr/>
        </p:nvSpPr>
        <p:spPr>
          <a:xfrm xmlns:a="http://schemas.openxmlformats.org/drawingml/2006/main">
            <a:off x="6610350" y="1971675"/>
            <a:ext cx="49720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123B32"/>
                </a:solidFill>
                <a:latin typeface="Meiryo"/>
                <a:ea typeface="Meiryo"/>
                <a:cs typeface="Meiryo"/>
              </a:defRPr>
            </a:defPPr>
          </a:lstStyle>
          <a:p xmlns:a="http://schemas.openxmlformats.org/drawingml/2006/main">
            <a:pPr>
              <a:lnSpc>
                <a:spcPct val="138000"/>
              </a:lnSpc>
              <a:buNone/>
              <a:defRPr sz="1950" b="1">
                <a:solidFill>
                  <a:srgbClr val="123B32"/>
                </a:solidFill>
                <a:latin typeface="Meiryo"/>
                <a:ea typeface="Meiryo"/>
                <a:cs typeface="Meiryo"/>
              </a:defRPr>
            </a:pPr>
            <a:r>
              <a:rPr sz="1950" b="1">
                <a:solidFill>
                  <a:srgbClr val="123B32"/>
                </a:solidFill>
                <a:latin typeface="Meiryo"/>
                <a:ea typeface="Meiryo"/>
                <a:cs typeface="Meiryo"/>
              </a:rPr>
              <a:t>相談を受けた上司</a:t>
            </a:r>
          </a:p>
        </p:txBody>
      </p:sp>
      <p:sp>
        <p:nvSpPr>
          <p:cNvPr id="7" name="text-6">
            <a:extLst xmlns:a="http://schemas.openxmlformats.org/drawingml/2006/main">
              <a:ext uri="{FF2B5EF4-FFF2-40B4-BE49-F238E27FC236}">
                <a16:creationId xmlns:a16="http://schemas.microsoft.com/office/drawing/2014/main" id="{737A9DFA-8058-4472-8655-0354E031C000}"/>
              </a:ext>
            </a:extLst>
          </p:cNvPr>
          <p:cNvSpPr>
            <a:spLocks xmlns:a="http://schemas.openxmlformats.org/drawingml/2006/main" noGrp="1"/>
          </p:cNvSpPr>
          <p:nvPr/>
        </p:nvSpPr>
        <p:spPr>
          <a:xfrm xmlns:a="http://schemas.openxmlformats.org/drawingml/2006/main">
            <a:off x="6610350" y="2581275"/>
            <a:ext cx="4972050" cy="80391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0">
                <a:solidFill>
                  <a:srgbClr val="303735"/>
                </a:solidFill>
                <a:latin typeface="Meiryo"/>
                <a:ea typeface="Meiryo"/>
                <a:cs typeface="Meiryo"/>
              </a:defRPr>
            </a:defPPr>
          </a:lstStyle>
          <a:p xmlns:a="http://schemas.openxmlformats.org/drawingml/2006/main">
            <a:pPr>
              <a:lnSpc>
                <a:spcPct val="138000"/>
              </a:lnSpc>
              <a:buNone/>
              <a:defRPr sz="2250" b="0">
                <a:solidFill>
                  <a:srgbClr val="303735"/>
                </a:solidFill>
                <a:latin typeface="Meiryo"/>
                <a:ea typeface="Meiryo"/>
                <a:cs typeface="Meiryo"/>
              </a:defRPr>
            </a:pPr>
            <a:r>
              <a:rPr sz="2250" b="0">
                <a:solidFill>
                  <a:srgbClr val="303735"/>
                </a:solidFill>
                <a:latin typeface="Meiryo"/>
                <a:ea typeface="Meiryo"/>
                <a:cs typeface="Meiryo"/>
              </a:rPr>
              <a:t>「では、今のソフトと希望時期をまと</a:t>
            </a:r>
          </a:p>
          <a:p xmlns:a="http://schemas.openxmlformats.org/drawingml/2006/main">
            <a:pPr>
              <a:lnSpc>
                <a:spcPct val="138000"/>
              </a:lnSpc>
              <a:buNone/>
              <a:defRPr sz="2250" b="0">
                <a:solidFill>
                  <a:srgbClr val="303735"/>
                </a:solidFill>
                <a:latin typeface="Meiryo"/>
                <a:ea typeface="Meiryo"/>
                <a:cs typeface="Meiryo"/>
              </a:defRPr>
            </a:pPr>
            <a:r>
              <a:rPr sz="2250" b="0">
                <a:solidFill>
                  <a:srgbClr val="303735"/>
                </a:solidFill>
                <a:latin typeface="Meiryo"/>
                <a:ea typeface="Meiryo"/>
                <a:cs typeface="Meiryo"/>
              </a:rPr>
              <a:t>めて、見積の前に相談しよう」</a:t>
            </a:r>
          </a:p>
        </p:txBody>
      </p:sp>
      <p:sp>
        <p:nvSpPr>
          <p:cNvPr id="8" name="">
            <a:extLst xmlns:a="http://schemas.openxmlformats.org/drawingml/2006/main">
              <a:ext uri="{FF2B5EF4-FFF2-40B4-BE49-F238E27FC236}">
                <a16:creationId xmlns:a16="http://schemas.microsoft.com/office/drawing/2014/main" id="{BBF9F240-6409-451C-9F14-DFD1F09E6229}"/>
              </a:ext>
            </a:extLst>
          </p:cNvPr>
          <p:cNvSpPr>
            <a:spLocks xmlns:a="http://schemas.openxmlformats.org/drawingml/2006/main" noGrp="1"/>
          </p:cNvSpPr>
          <p:nvPr/>
        </p:nvSpPr>
        <p:spPr>
          <a:xfrm xmlns:a="http://schemas.openxmlformats.org/drawingml/2006/main">
            <a:off x="609600" y="4200525"/>
            <a:ext cx="10972800"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9" name="text-8">
            <a:extLst xmlns:a="http://schemas.openxmlformats.org/drawingml/2006/main">
              <a:ext uri="{FF2B5EF4-FFF2-40B4-BE49-F238E27FC236}">
                <a16:creationId xmlns:a16="http://schemas.microsoft.com/office/drawing/2014/main" id="{B1A230EC-687F-4F5B-8C4B-1F22192216CA}"/>
              </a:ext>
            </a:extLst>
          </p:cNvPr>
          <p:cNvSpPr>
            <a:spLocks xmlns:a="http://schemas.openxmlformats.org/drawingml/2006/main" noGrp="1"/>
          </p:cNvSpPr>
          <p:nvPr/>
        </p:nvSpPr>
        <p:spPr>
          <a:xfrm xmlns:a="http://schemas.openxmlformats.org/drawingml/2006/main">
            <a:off x="609600" y="4448175"/>
            <a:ext cx="10972800" cy="73590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0">
                <a:solidFill>
                  <a:srgbClr val="59665F"/>
                </a:solidFill>
                <a:latin typeface="Meiryo"/>
                <a:ea typeface="Meiryo"/>
                <a:cs typeface="Meiryo"/>
              </a:defRPr>
            </a:defPPr>
          </a:lstStyle>
          <a:p xmlns:a="http://schemas.openxmlformats.org/drawingml/2006/main">
            <a:pPr>
              <a:lnSpc>
                <a:spcPct val="138000"/>
              </a:lnSpc>
              <a:buNone/>
              <a:defRPr sz="2025" b="0">
                <a:solidFill>
                  <a:srgbClr val="59665F"/>
                </a:solidFill>
                <a:latin typeface="Meiryo"/>
                <a:ea typeface="Meiryo"/>
                <a:cs typeface="Meiryo"/>
              </a:defRPr>
            </a:pPr>
            <a:r>
              <a:rPr sz="2025" b="0">
                <a:solidFill>
                  <a:srgbClr val="59665F"/>
                </a:solidFill>
                <a:latin typeface="Meiryo"/>
                <a:ea typeface="Meiryo"/>
                <a:cs typeface="Meiryo"/>
              </a:rPr>
              <a:t>共有する材料の例</a:t>
            </a:r>
          </a:p>
          <a:p xmlns:a="http://schemas.openxmlformats.org/drawingml/2006/main">
            <a:pPr>
              <a:lnSpc>
                <a:spcPct val="138000"/>
              </a:lnSpc>
              <a:buNone/>
              <a:defRPr sz="2025" b="0">
                <a:solidFill>
                  <a:srgbClr val="59665F"/>
                </a:solidFill>
                <a:latin typeface="Meiryo"/>
                <a:ea typeface="Meiryo"/>
                <a:cs typeface="Meiryo"/>
              </a:defRPr>
            </a:pPr>
            <a:r>
              <a:rPr sz="2025" b="0">
                <a:solidFill>
                  <a:srgbClr val="59665F"/>
                </a:solidFill>
                <a:latin typeface="Meiryo"/>
                <a:ea typeface="Meiryo"/>
                <a:cs typeface="Meiryo"/>
              </a:rPr>
              <a:t>対応する相談、確認する項目、見積までの進み方を1ページで読める資料。</a:t>
            </a:r>
          </a:p>
        </p:txBody>
      </p:sp>
      <p:sp>
        <p:nvSpPr>
          <p:cNvPr id="10" name="">
            <a:extLst xmlns:a="http://schemas.openxmlformats.org/drawingml/2006/main">
              <a:ext uri="{FF2B5EF4-FFF2-40B4-BE49-F238E27FC236}">
                <a16:creationId xmlns:a16="http://schemas.microsoft.com/office/drawing/2014/main" id="{4C0097EF-FA68-425E-80F6-5A4E8418D181}"/>
              </a:ext>
            </a:extLst>
          </p:cNvPr>
          <p:cNvSpPr>
            <a:spLocks xmlns:a="http://schemas.openxmlformats.org/drawingml/2006/main" noGrp="1"/>
          </p:cNvSpPr>
          <p:nvPr/>
        </p:nvSpPr>
        <p:spPr>
          <a:xfrm xmlns:a="http://schemas.openxmlformats.org/drawingml/2006/main">
            <a:off x="609600" y="5905500"/>
            <a:ext cx="10972800" cy="953"/>
          </a:xfrm>
          <a:prstGeom xmlns:a="http://schemas.openxmlformats.org/drawingml/2006/main" prst="line">
            <a:avLst/>
          </a:prstGeom>
          <a:noFill xmlns:a="http://schemas.openxmlformats.org/drawingml/2006/main"/>
          <a:ln xmlns:a="http://schemas.openxmlformats.org/drawingml/2006/main" w="19050">
            <a:solidFill>
              <a:srgbClr val="123B32"/>
            </a:solidFill>
          </a:ln>
        </p:spPr>
      </p:sp>
      <p:sp>
        <p:nvSpPr>
          <p:cNvPr id="11" name="text-10">
            <a:extLst xmlns:a="http://schemas.openxmlformats.org/drawingml/2006/main">
              <a:ext uri="{FF2B5EF4-FFF2-40B4-BE49-F238E27FC236}">
                <a16:creationId xmlns:a16="http://schemas.microsoft.com/office/drawing/2014/main" id="{FA666322-F0B3-438E-B04B-F213F5BC1AE6}"/>
              </a:ext>
            </a:extLst>
          </p:cNvPr>
          <p:cNvSpPr>
            <a:spLocks xmlns:a="http://schemas.openxmlformats.org/drawingml/2006/main" noGrp="1"/>
          </p:cNvSpPr>
          <p:nvPr/>
        </p:nvSpPr>
        <p:spPr>
          <a:xfrm xmlns:a="http://schemas.openxmlformats.org/drawingml/2006/main">
            <a:off x="609600" y="608647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725" b="1">
                <a:solidFill>
                  <a:srgbClr val="123B32"/>
                </a:solidFill>
                <a:latin typeface="Meiryo"/>
                <a:ea typeface="Meiryo"/>
                <a:cs typeface="Meiryo"/>
              </a:defRPr>
            </a:defPPr>
          </a:lstStyle>
          <a:p xmlns:a="http://schemas.openxmlformats.org/drawingml/2006/main">
            <a:pPr>
              <a:lnSpc>
                <a:spcPct val="138000"/>
              </a:lnSpc>
              <a:buNone/>
              <a:defRPr sz="1725" b="1">
                <a:solidFill>
                  <a:srgbClr val="123B32"/>
                </a:solidFill>
                <a:latin typeface="Meiryo"/>
                <a:ea typeface="Meiryo"/>
                <a:cs typeface="Meiryo"/>
              </a:defRPr>
            </a:pPr>
            <a:r>
              <a:rPr sz="1725" b="1">
                <a:solidFill>
                  <a:srgbClr val="123B32"/>
                </a:solidFill>
                <a:latin typeface="Meiryo"/>
                <a:ea typeface="Meiryo"/>
                <a:cs typeface="Meiryo"/>
              </a:rPr>
              <a:t>Webページと資料を、社内で説明し直す手間を減らす道具にします。</a:t>
            </a:r>
          </a:p>
        </p:txBody>
      </p:sp>
      <p:sp>
        <p:nvSpPr>
          <p:cNvPr id="12" name="text-11">
            <a:extLst xmlns:a="http://schemas.openxmlformats.org/drawingml/2006/main">
              <a:ext uri="{FF2B5EF4-FFF2-40B4-BE49-F238E27FC236}">
                <a16:creationId xmlns:a16="http://schemas.microsoft.com/office/drawing/2014/main" id="{6AB54879-65D9-4D01-B5C6-366BF9EA4C9B}"/>
              </a:ext>
            </a:extLst>
          </p:cNvPr>
          <p:cNvSpPr>
            <a:spLocks xmlns:a="http://schemas.openxmlformats.org/drawingml/2006/main" noGrp="1"/>
          </p:cNvSpPr>
          <p:nvPr/>
        </p:nvSpPr>
        <p:spPr>
          <a:xfrm xmlns:a="http://schemas.openxmlformats.org/drawingml/2006/main">
            <a:off x="609600" y="6657975"/>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C.elegance  /  企業・場面・数値は架空の説明例</a:t>
            </a:r>
          </a:p>
        </p:txBody>
      </p:sp>
      <p:sp>
        <p:nvSpPr>
          <p:cNvPr id="13" name="text-12">
            <a:extLst xmlns:a="http://schemas.openxmlformats.org/drawingml/2006/main">
              <a:ext uri="{FF2B5EF4-FFF2-40B4-BE49-F238E27FC236}">
                <a16:creationId xmlns:a16="http://schemas.microsoft.com/office/drawing/2014/main" id="{870C82E2-E2FF-485E-9264-95A909F53C7E}"/>
              </a:ext>
            </a:extLst>
          </p:cNvPr>
          <p:cNvSpPr>
            <a:spLocks xmlns:a="http://schemas.openxmlformats.org/drawingml/2006/main" noGrp="1"/>
          </p:cNvSpPr>
          <p:nvPr/>
        </p:nvSpPr>
        <p:spPr>
          <a:xfrm xmlns:a="http://schemas.openxmlformats.org/drawingml/2006/main">
            <a:off x="10668000" y="6657975"/>
            <a:ext cx="9144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06 / 14</a:t>
            </a:r>
          </a:p>
        </p:txBody>
      </p:sp>
    </p:spTree>
    <p:extLst>
      <p:ext uri="{BB962C8B-B14F-4D97-AF65-F5344CB8AC3E}">
        <p14:creationId xmlns:p14="http://schemas.microsoft.com/office/powerpoint/2010/main" val="22960188"/>
      </p:ext>
    </p:extLst>
  </p:cSld>
</p:sld>
</file>

<file path=ppt/slides/slide7.xml><?xml version="1.0" encoding="utf-8"?>
<p:sld xmlns:p="http://schemas.openxmlformats.org/presentationml/2006/main">
  <p:cSld>
    <p:bg>
      <p:bgPr>
        <a:solidFill xmlns:a="http://schemas.openxmlformats.org/drawingml/2006/main">
          <a:srgbClr val="F6F5EF"/>
        </a:solidFill>
      </p:bgPr>
    </p:bg>
    <p:spTree>
      <p:nvGrpSpPr>
        <p:cNvPr id="1" name=""/>
        <p:cNvGrpSpPr/>
        <p:nvPr/>
      </p:nvGrpSpPr>
      <p:grpSpPr>
        <a:xfrm xmlns:a="http://schemas.openxmlformats.org/drawingml/2006/main"/>
      </p:grpSpPr>
      <p:sp>
        <p:nvSpPr>
          <p:cNvPr id="44" name="slide-heading">
            <a:extLst xmlns:a="http://schemas.openxmlformats.org/drawingml/2006/main">
              <a:ext uri="{FF2B5EF4-FFF2-40B4-BE49-F238E27FC236}">
                <a16:creationId xmlns:a16="http://schemas.microsoft.com/office/drawing/2014/main" id="{59A40FCD-2CC4-488F-ADAE-6A750C27DACB}"/>
              </a:ext>
            </a:extLst>
          </p:cNvPr>
          <p:cNvSpPr>
            <a:spLocks xmlns:a="http://schemas.openxmlformats.org/drawingml/2006/main" noGrp="1"/>
          </p:cNvSpPr>
          <p:nvPr/>
        </p:nvSpPr>
        <p:spPr>
          <a:xfrm xmlns:a="http://schemas.openxmlformats.org/drawingml/2006/main">
            <a:off x="609600" y="371475"/>
            <a:ext cx="109728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150" b="1">
                <a:solidFill>
                  <a:srgbClr val="123B32"/>
                </a:solidFill>
                <a:latin typeface="Meiryo"/>
                <a:ea typeface="Meiryo"/>
                <a:cs typeface="Meiryo"/>
              </a:defRPr>
            </a:defPPr>
          </a:lstStyle>
          <a:p xmlns:a="http://schemas.openxmlformats.org/drawingml/2006/main">
            <a:pPr>
              <a:lnSpc>
                <a:spcPct val="138000"/>
              </a:lnSpc>
              <a:buNone/>
              <a:defRPr sz="3150" b="1">
                <a:solidFill>
                  <a:srgbClr val="123B32"/>
                </a:solidFill>
                <a:latin typeface="Meiryo"/>
                <a:ea typeface="Meiryo"/>
                <a:cs typeface="Meiryo"/>
              </a:defRPr>
            </a:pPr>
            <a:r>
              <a:rPr sz="3150" b="1">
                <a:solidFill>
                  <a:srgbClr val="123B32"/>
                </a:solidFill>
                <a:latin typeface="Meiryo"/>
                <a:ea typeface="Meiryo"/>
                <a:cs typeface="Meiryo"/>
              </a:rPr>
              <a:t>相談が増えても、受注が増えるとは限らない</a:t>
            </a:r>
          </a:p>
        </p:txBody>
      </p:sp>
      <p:sp>
        <p:nvSpPr>
          <p:cNvPr id="2" name="text-1">
            <a:extLst xmlns:a="http://schemas.openxmlformats.org/drawingml/2006/main">
              <a:ext uri="{FF2B5EF4-FFF2-40B4-BE49-F238E27FC236}">
                <a16:creationId xmlns:a16="http://schemas.microsoft.com/office/drawing/2014/main" id="{59A16FFD-8379-4D0C-A4BF-293731AD8F2F}"/>
              </a:ext>
            </a:extLst>
          </p:cNvPr>
          <p:cNvSpPr>
            <a:spLocks xmlns:a="http://schemas.openxmlformats.org/drawingml/2006/main" noGrp="1"/>
          </p:cNvSpPr>
          <p:nvPr/>
        </p:nvSpPr>
        <p:spPr>
          <a:xfrm xmlns:a="http://schemas.openxmlformats.org/drawingml/2006/main">
            <a:off x="609600" y="1057275"/>
            <a:ext cx="109728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0">
                <a:solidFill>
                  <a:srgbClr val="59665F"/>
                </a:solidFill>
                <a:latin typeface="Meiryo"/>
                <a:ea typeface="Meiryo"/>
                <a:cs typeface="Meiryo"/>
              </a:defRPr>
            </a:defPPr>
          </a:lstStyle>
          <a:p xmlns:a="http://schemas.openxmlformats.org/drawingml/2006/main">
            <a:pPr>
              <a:lnSpc>
                <a:spcPct val="138000"/>
              </a:lnSpc>
              <a:buNone/>
              <a:defRPr sz="1950" b="0">
                <a:solidFill>
                  <a:srgbClr val="59665F"/>
                </a:solidFill>
                <a:latin typeface="Meiryo"/>
                <a:ea typeface="Meiryo"/>
                <a:cs typeface="Meiryo"/>
              </a:defRPr>
            </a:pPr>
            <a:r>
              <a:rPr sz="1950" b="0">
                <a:solidFill>
                  <a:srgbClr val="59665F"/>
                </a:solidFill>
                <a:latin typeface="Meiryo"/>
                <a:ea typeface="Meiryo"/>
                <a:cs typeface="Meiryo"/>
              </a:rPr>
              <a:t>相談の総数と、対象に合う相談、受注を分けて数えます。</a:t>
            </a:r>
          </a:p>
        </p:txBody>
      </p:sp>
      <p:sp>
        <p:nvSpPr>
          <p:cNvPr id="3" name="">
            <a:extLst xmlns:a="http://schemas.openxmlformats.org/drawingml/2006/main">
              <a:ext uri="{FF2B5EF4-FFF2-40B4-BE49-F238E27FC236}">
                <a16:creationId xmlns:a16="http://schemas.microsoft.com/office/drawing/2014/main" id="{771DCCAD-DB41-4D48-BE67-4D4C6A4E305E}"/>
              </a:ext>
            </a:extLst>
          </p:cNvPr>
          <p:cNvSpPr>
            <a:spLocks xmlns:a="http://schemas.openxmlformats.org/drawingml/2006/main" noGrp="1"/>
          </p:cNvSpPr>
          <p:nvPr/>
        </p:nvSpPr>
        <p:spPr>
          <a:xfrm xmlns:a="http://schemas.openxmlformats.org/drawingml/2006/main">
            <a:off x="609600" y="1781175"/>
            <a:ext cx="10972800"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4" name="text-3">
            <a:extLst xmlns:a="http://schemas.openxmlformats.org/drawingml/2006/main">
              <a:ext uri="{FF2B5EF4-FFF2-40B4-BE49-F238E27FC236}">
                <a16:creationId xmlns:a16="http://schemas.microsoft.com/office/drawing/2014/main" id="{6E8F62AE-7B26-4715-9647-D7A3EAE93FFC}"/>
              </a:ext>
            </a:extLst>
          </p:cNvPr>
          <p:cNvSpPr>
            <a:spLocks xmlns:a="http://schemas.openxmlformats.org/drawingml/2006/main" noGrp="1"/>
          </p:cNvSpPr>
          <p:nvPr/>
        </p:nvSpPr>
        <p:spPr>
          <a:xfrm xmlns:a="http://schemas.openxmlformats.org/drawingml/2006/main">
            <a:off x="609600" y="1971675"/>
            <a:ext cx="47815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123B32"/>
                </a:solidFill>
                <a:latin typeface="Meiryo"/>
                <a:ea typeface="Meiryo"/>
                <a:cs typeface="Meiryo"/>
              </a:defRPr>
            </a:defPPr>
          </a:lstStyle>
          <a:p xmlns:a="http://schemas.openxmlformats.org/drawingml/2006/main">
            <a:pPr>
              <a:lnSpc>
                <a:spcPct val="138000"/>
              </a:lnSpc>
              <a:buNone/>
              <a:defRPr sz="1950" b="1">
                <a:solidFill>
                  <a:srgbClr val="123B32"/>
                </a:solidFill>
                <a:latin typeface="Meiryo"/>
                <a:ea typeface="Meiryo"/>
                <a:cs typeface="Meiryo"/>
              </a:defRPr>
            </a:pPr>
            <a:r>
              <a:rPr sz="1950" b="1">
                <a:solidFill>
                  <a:srgbClr val="123B32"/>
                </a:solidFill>
                <a:latin typeface="Meiryo"/>
                <a:ea typeface="Meiryo"/>
                <a:cs typeface="Meiryo"/>
              </a:rPr>
              <a:t>説明用の例A</a:t>
            </a:r>
          </a:p>
        </p:txBody>
      </p:sp>
      <p:sp>
        <p:nvSpPr>
          <p:cNvPr id="5" name="text-4">
            <a:extLst xmlns:a="http://schemas.openxmlformats.org/drawingml/2006/main">
              <a:ext uri="{FF2B5EF4-FFF2-40B4-BE49-F238E27FC236}">
                <a16:creationId xmlns:a16="http://schemas.microsoft.com/office/drawing/2014/main" id="{3BDCF55D-21A1-450F-BF71-9C70817893DF}"/>
              </a:ext>
            </a:extLst>
          </p:cNvPr>
          <p:cNvSpPr>
            <a:spLocks xmlns:a="http://schemas.openxmlformats.org/drawingml/2006/main" noGrp="1"/>
          </p:cNvSpPr>
          <p:nvPr/>
        </p:nvSpPr>
        <p:spPr>
          <a:xfrm xmlns:a="http://schemas.openxmlformats.org/drawingml/2006/main">
            <a:off x="609600" y="2381250"/>
            <a:ext cx="47815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550" b="1">
                <a:solidFill>
                  <a:srgbClr val="123B32"/>
                </a:solidFill>
                <a:latin typeface="Meiryo"/>
                <a:ea typeface="Meiryo"/>
                <a:cs typeface="Meiryo"/>
              </a:defRPr>
            </a:defPPr>
          </a:lstStyle>
          <a:p xmlns:a="http://schemas.openxmlformats.org/drawingml/2006/main">
            <a:pPr>
              <a:lnSpc>
                <a:spcPct val="138000"/>
              </a:lnSpc>
              <a:buNone/>
              <a:defRPr sz="2550" b="1">
                <a:solidFill>
                  <a:srgbClr val="123B32"/>
                </a:solidFill>
                <a:latin typeface="Meiryo"/>
                <a:ea typeface="Meiryo"/>
                <a:cs typeface="Meiryo"/>
              </a:defRPr>
            </a:pPr>
            <a:r>
              <a:rPr sz="2550" b="1">
                <a:solidFill>
                  <a:srgbClr val="123B32"/>
                </a:solidFill>
                <a:latin typeface="Meiryo"/>
                <a:ea typeface="Meiryo"/>
                <a:cs typeface="Meiryo"/>
              </a:rPr>
              <a:t>相談10件 / 受注2件</a:t>
            </a:r>
          </a:p>
        </p:txBody>
      </p:sp>
      <p:sp>
        <p:nvSpPr>
          <p:cNvPr id="6" name="">
            <a:extLst xmlns:a="http://schemas.openxmlformats.org/drawingml/2006/main">
              <a:ext uri="{FF2B5EF4-FFF2-40B4-BE49-F238E27FC236}">
                <a16:creationId xmlns:a16="http://schemas.microsoft.com/office/drawing/2014/main" id="{AEB77C14-2424-4607-ABCA-CC7689DF7F5A}"/>
              </a:ext>
            </a:extLst>
          </p:cNvPr>
          <p:cNvSpPr>
            <a:spLocks xmlns:a="http://schemas.openxmlformats.org/drawingml/2006/main" noGrp="1"/>
          </p:cNvSpPr>
          <p:nvPr/>
        </p:nvSpPr>
        <p:spPr>
          <a:xfrm xmlns:a="http://schemas.openxmlformats.org/drawingml/2006/main">
            <a:off x="609600" y="3019425"/>
            <a:ext cx="295275" cy="295275"/>
          </a:xfrm>
          <a:prstGeom xmlns:a="http://schemas.openxmlformats.org/drawingml/2006/main" prst="ellipse">
            <a:avLst/>
          </a:prstGeom>
          <a:solidFill xmlns:a="http://schemas.openxmlformats.org/drawingml/2006/main">
            <a:srgbClr val="123B32"/>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74797A42-19C1-4E14-8013-52DAFD161581}"/>
              </a:ext>
            </a:extLst>
          </p:cNvPr>
          <p:cNvSpPr>
            <a:spLocks xmlns:a="http://schemas.openxmlformats.org/drawingml/2006/main" noGrp="1"/>
          </p:cNvSpPr>
          <p:nvPr/>
        </p:nvSpPr>
        <p:spPr>
          <a:xfrm xmlns:a="http://schemas.openxmlformats.org/drawingml/2006/main">
            <a:off x="1276350" y="3019425"/>
            <a:ext cx="295275" cy="295275"/>
          </a:xfrm>
          <a:prstGeom xmlns:a="http://schemas.openxmlformats.org/drawingml/2006/main" prst="ellipse">
            <a:avLst/>
          </a:prstGeom>
          <a:solidFill xmlns:a="http://schemas.openxmlformats.org/drawingml/2006/main">
            <a:srgbClr val="123B32"/>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A6D8751C-FCA9-421F-A3ED-6CDE6FD12746}"/>
              </a:ext>
            </a:extLst>
          </p:cNvPr>
          <p:cNvSpPr>
            <a:spLocks xmlns:a="http://schemas.openxmlformats.org/drawingml/2006/main" noGrp="1"/>
          </p:cNvSpPr>
          <p:nvPr/>
        </p:nvSpPr>
        <p:spPr>
          <a:xfrm xmlns:a="http://schemas.openxmlformats.org/drawingml/2006/main">
            <a:off x="1943100" y="3019425"/>
            <a:ext cx="295275" cy="295275"/>
          </a:xfrm>
          <a:prstGeom xmlns:a="http://schemas.openxmlformats.org/drawingml/2006/main" prst="ellipse">
            <a:avLst/>
          </a:prstGeom>
          <a:solidFill xmlns:a="http://schemas.openxmlformats.org/drawingml/2006/main">
            <a:srgbClr val="CFEB6E"/>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7D73EF83-E42F-4E35-83C1-6344B846BF92}"/>
              </a:ext>
            </a:extLst>
          </p:cNvPr>
          <p:cNvSpPr>
            <a:spLocks xmlns:a="http://schemas.openxmlformats.org/drawingml/2006/main" noGrp="1"/>
          </p:cNvSpPr>
          <p:nvPr/>
        </p:nvSpPr>
        <p:spPr>
          <a:xfrm xmlns:a="http://schemas.openxmlformats.org/drawingml/2006/main">
            <a:off x="2609850" y="3019425"/>
            <a:ext cx="295275" cy="295275"/>
          </a:xfrm>
          <a:prstGeom xmlns:a="http://schemas.openxmlformats.org/drawingml/2006/main" prst="ellipse">
            <a:avLst/>
          </a:prstGeom>
          <a:solidFill xmlns:a="http://schemas.openxmlformats.org/drawingml/2006/main">
            <a:srgbClr val="CFEB6E"/>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3D11BEF4-6740-4E6E-8E14-46302AD8FF00}"/>
              </a:ext>
            </a:extLst>
          </p:cNvPr>
          <p:cNvSpPr>
            <a:spLocks xmlns:a="http://schemas.openxmlformats.org/drawingml/2006/main" noGrp="1"/>
          </p:cNvSpPr>
          <p:nvPr/>
        </p:nvSpPr>
        <p:spPr>
          <a:xfrm xmlns:a="http://schemas.openxmlformats.org/drawingml/2006/main">
            <a:off x="3276600" y="3019425"/>
            <a:ext cx="295275" cy="295275"/>
          </a:xfrm>
          <a:prstGeom xmlns:a="http://schemas.openxmlformats.org/drawingml/2006/main" prst="ellipse">
            <a:avLst/>
          </a:prstGeom>
          <a:solidFill xmlns:a="http://schemas.openxmlformats.org/drawingml/2006/main">
            <a:srgbClr val="C9CECA"/>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07476867-772D-4EEB-BC2B-ECD2847FDFCA}"/>
              </a:ext>
            </a:extLst>
          </p:cNvPr>
          <p:cNvSpPr>
            <a:spLocks xmlns:a="http://schemas.openxmlformats.org/drawingml/2006/main" noGrp="1"/>
          </p:cNvSpPr>
          <p:nvPr/>
        </p:nvSpPr>
        <p:spPr>
          <a:xfrm xmlns:a="http://schemas.openxmlformats.org/drawingml/2006/main">
            <a:off x="609600" y="3495675"/>
            <a:ext cx="295275" cy="295275"/>
          </a:xfrm>
          <a:prstGeom xmlns:a="http://schemas.openxmlformats.org/drawingml/2006/main" prst="ellipse">
            <a:avLst/>
          </a:prstGeom>
          <a:solidFill xmlns:a="http://schemas.openxmlformats.org/drawingml/2006/main">
            <a:srgbClr val="C9CECA"/>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23A59064-2EF3-4E0C-B5FC-7F742581FEE7}"/>
              </a:ext>
            </a:extLst>
          </p:cNvPr>
          <p:cNvSpPr>
            <a:spLocks xmlns:a="http://schemas.openxmlformats.org/drawingml/2006/main" noGrp="1"/>
          </p:cNvSpPr>
          <p:nvPr/>
        </p:nvSpPr>
        <p:spPr>
          <a:xfrm xmlns:a="http://schemas.openxmlformats.org/drawingml/2006/main">
            <a:off x="1276350" y="3495675"/>
            <a:ext cx="295275" cy="295275"/>
          </a:xfrm>
          <a:prstGeom xmlns:a="http://schemas.openxmlformats.org/drawingml/2006/main" prst="ellipse">
            <a:avLst/>
          </a:prstGeom>
          <a:solidFill xmlns:a="http://schemas.openxmlformats.org/drawingml/2006/main">
            <a:srgbClr val="C9CECA"/>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C18AB2DA-703F-4FE9-B184-16E07D641AEA}"/>
              </a:ext>
            </a:extLst>
          </p:cNvPr>
          <p:cNvSpPr>
            <a:spLocks xmlns:a="http://schemas.openxmlformats.org/drawingml/2006/main" noGrp="1"/>
          </p:cNvSpPr>
          <p:nvPr/>
        </p:nvSpPr>
        <p:spPr>
          <a:xfrm xmlns:a="http://schemas.openxmlformats.org/drawingml/2006/main">
            <a:off x="1943100" y="3495675"/>
            <a:ext cx="295275" cy="295275"/>
          </a:xfrm>
          <a:prstGeom xmlns:a="http://schemas.openxmlformats.org/drawingml/2006/main" prst="ellipse">
            <a:avLst/>
          </a:prstGeom>
          <a:solidFill xmlns:a="http://schemas.openxmlformats.org/drawingml/2006/main">
            <a:srgbClr val="C9CEC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E0815AE6-70B2-4193-9A38-7AF068C784FC}"/>
              </a:ext>
            </a:extLst>
          </p:cNvPr>
          <p:cNvSpPr>
            <a:spLocks xmlns:a="http://schemas.openxmlformats.org/drawingml/2006/main" noGrp="1"/>
          </p:cNvSpPr>
          <p:nvPr/>
        </p:nvSpPr>
        <p:spPr>
          <a:xfrm xmlns:a="http://schemas.openxmlformats.org/drawingml/2006/main">
            <a:off x="2609850" y="3495675"/>
            <a:ext cx="295275" cy="295275"/>
          </a:xfrm>
          <a:prstGeom xmlns:a="http://schemas.openxmlformats.org/drawingml/2006/main" prst="ellipse">
            <a:avLst/>
          </a:prstGeom>
          <a:solidFill xmlns:a="http://schemas.openxmlformats.org/drawingml/2006/main">
            <a:srgbClr val="C9CECA"/>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F553CB8E-5EBF-4690-9F4A-5052B2008291}"/>
              </a:ext>
            </a:extLst>
          </p:cNvPr>
          <p:cNvSpPr>
            <a:spLocks xmlns:a="http://schemas.openxmlformats.org/drawingml/2006/main" noGrp="1"/>
          </p:cNvSpPr>
          <p:nvPr/>
        </p:nvSpPr>
        <p:spPr>
          <a:xfrm xmlns:a="http://schemas.openxmlformats.org/drawingml/2006/main">
            <a:off x="3276600" y="3495675"/>
            <a:ext cx="295275" cy="295275"/>
          </a:xfrm>
          <a:prstGeom xmlns:a="http://schemas.openxmlformats.org/drawingml/2006/main" prst="ellipse">
            <a:avLst/>
          </a:prstGeom>
          <a:solidFill xmlns:a="http://schemas.openxmlformats.org/drawingml/2006/main">
            <a:srgbClr val="C9CECA"/>
          </a:solidFill>
          <a:ln xmlns:a="http://schemas.openxmlformats.org/drawingml/2006/main" w="0">
            <a:noFill/>
          </a:ln>
        </p:spPr>
      </p:sp>
      <p:sp>
        <p:nvSpPr>
          <p:cNvPr id="16" name="text-15">
            <a:extLst xmlns:a="http://schemas.openxmlformats.org/drawingml/2006/main">
              <a:ext uri="{FF2B5EF4-FFF2-40B4-BE49-F238E27FC236}">
                <a16:creationId xmlns:a16="http://schemas.microsoft.com/office/drawing/2014/main" id="{430BFCDF-1794-4E4D-B06D-0210E213DB62}"/>
              </a:ext>
            </a:extLst>
          </p:cNvPr>
          <p:cNvSpPr>
            <a:spLocks xmlns:a="http://schemas.openxmlformats.org/drawingml/2006/main" noGrp="1"/>
          </p:cNvSpPr>
          <p:nvPr/>
        </p:nvSpPr>
        <p:spPr>
          <a:xfrm xmlns:a="http://schemas.openxmlformats.org/drawingml/2006/main">
            <a:off x="6800850" y="1971675"/>
            <a:ext cx="47815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123B32"/>
                </a:solidFill>
                <a:latin typeface="Meiryo"/>
                <a:ea typeface="Meiryo"/>
                <a:cs typeface="Meiryo"/>
              </a:defRPr>
            </a:defPPr>
          </a:lstStyle>
          <a:p xmlns:a="http://schemas.openxmlformats.org/drawingml/2006/main">
            <a:pPr>
              <a:lnSpc>
                <a:spcPct val="138000"/>
              </a:lnSpc>
              <a:buNone/>
              <a:defRPr sz="1950" b="1">
                <a:solidFill>
                  <a:srgbClr val="123B32"/>
                </a:solidFill>
                <a:latin typeface="Meiryo"/>
                <a:ea typeface="Meiryo"/>
                <a:cs typeface="Meiryo"/>
              </a:defRPr>
            </a:pPr>
            <a:r>
              <a:rPr sz="1950" b="1">
                <a:solidFill>
                  <a:srgbClr val="123B32"/>
                </a:solidFill>
                <a:latin typeface="Meiryo"/>
                <a:ea typeface="Meiryo"/>
                <a:cs typeface="Meiryo"/>
              </a:rPr>
              <a:t>説明用の例B</a:t>
            </a:r>
          </a:p>
        </p:txBody>
      </p:sp>
      <p:sp>
        <p:nvSpPr>
          <p:cNvPr id="17" name="text-16">
            <a:extLst xmlns:a="http://schemas.openxmlformats.org/drawingml/2006/main">
              <a:ext uri="{FF2B5EF4-FFF2-40B4-BE49-F238E27FC236}">
                <a16:creationId xmlns:a16="http://schemas.microsoft.com/office/drawing/2014/main" id="{9CAFD0B5-417A-4763-98A9-1518B1CC1ED1}"/>
              </a:ext>
            </a:extLst>
          </p:cNvPr>
          <p:cNvSpPr>
            <a:spLocks xmlns:a="http://schemas.openxmlformats.org/drawingml/2006/main" noGrp="1"/>
          </p:cNvSpPr>
          <p:nvPr/>
        </p:nvSpPr>
        <p:spPr>
          <a:xfrm xmlns:a="http://schemas.openxmlformats.org/drawingml/2006/main">
            <a:off x="6800850" y="2381250"/>
            <a:ext cx="47815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550" b="1">
                <a:solidFill>
                  <a:srgbClr val="123B32"/>
                </a:solidFill>
                <a:latin typeface="Meiryo"/>
                <a:ea typeface="Meiryo"/>
                <a:cs typeface="Meiryo"/>
              </a:defRPr>
            </a:defPPr>
          </a:lstStyle>
          <a:p xmlns:a="http://schemas.openxmlformats.org/drawingml/2006/main">
            <a:pPr>
              <a:lnSpc>
                <a:spcPct val="138000"/>
              </a:lnSpc>
              <a:buNone/>
              <a:defRPr sz="2550" b="1">
                <a:solidFill>
                  <a:srgbClr val="123B32"/>
                </a:solidFill>
                <a:latin typeface="Meiryo"/>
                <a:ea typeface="Meiryo"/>
                <a:cs typeface="Meiryo"/>
              </a:defRPr>
            </a:pPr>
            <a:r>
              <a:rPr sz="2550" b="1">
                <a:solidFill>
                  <a:srgbClr val="123B32"/>
                </a:solidFill>
                <a:latin typeface="Meiryo"/>
                <a:ea typeface="Meiryo"/>
                <a:cs typeface="Meiryo"/>
              </a:rPr>
              <a:t>相談15件 / 受注1件</a:t>
            </a:r>
          </a:p>
        </p:txBody>
      </p:sp>
      <p:sp>
        <p:nvSpPr>
          <p:cNvPr id="18" name="">
            <a:extLst xmlns:a="http://schemas.openxmlformats.org/drawingml/2006/main">
              <a:ext uri="{FF2B5EF4-FFF2-40B4-BE49-F238E27FC236}">
                <a16:creationId xmlns:a16="http://schemas.microsoft.com/office/drawing/2014/main" id="{E5C1A000-F601-4479-A6C6-1408EC480723}"/>
              </a:ext>
            </a:extLst>
          </p:cNvPr>
          <p:cNvSpPr>
            <a:spLocks xmlns:a="http://schemas.openxmlformats.org/drawingml/2006/main" noGrp="1"/>
          </p:cNvSpPr>
          <p:nvPr/>
        </p:nvSpPr>
        <p:spPr>
          <a:xfrm xmlns:a="http://schemas.openxmlformats.org/drawingml/2006/main">
            <a:off x="6800850" y="3019425"/>
            <a:ext cx="295275" cy="295275"/>
          </a:xfrm>
          <a:prstGeom xmlns:a="http://schemas.openxmlformats.org/drawingml/2006/main" prst="ellipse">
            <a:avLst/>
          </a:prstGeom>
          <a:solidFill xmlns:a="http://schemas.openxmlformats.org/drawingml/2006/main">
            <a:srgbClr val="123B32"/>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A983C146-2CE3-4F30-B128-C5F36F5A5FDF}"/>
              </a:ext>
            </a:extLst>
          </p:cNvPr>
          <p:cNvSpPr>
            <a:spLocks xmlns:a="http://schemas.openxmlformats.org/drawingml/2006/main" noGrp="1"/>
          </p:cNvSpPr>
          <p:nvPr/>
        </p:nvSpPr>
        <p:spPr>
          <a:xfrm xmlns:a="http://schemas.openxmlformats.org/drawingml/2006/main">
            <a:off x="7467600" y="3019425"/>
            <a:ext cx="295275" cy="295275"/>
          </a:xfrm>
          <a:prstGeom xmlns:a="http://schemas.openxmlformats.org/drawingml/2006/main" prst="ellipse">
            <a:avLst/>
          </a:prstGeom>
          <a:solidFill xmlns:a="http://schemas.openxmlformats.org/drawingml/2006/main">
            <a:srgbClr val="CFEB6E"/>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908AA939-FB0B-45A7-BAD1-0913E61E6697}"/>
              </a:ext>
            </a:extLst>
          </p:cNvPr>
          <p:cNvSpPr>
            <a:spLocks xmlns:a="http://schemas.openxmlformats.org/drawingml/2006/main" noGrp="1"/>
          </p:cNvSpPr>
          <p:nvPr/>
        </p:nvSpPr>
        <p:spPr>
          <a:xfrm xmlns:a="http://schemas.openxmlformats.org/drawingml/2006/main">
            <a:off x="8134350" y="3019425"/>
            <a:ext cx="295275" cy="295275"/>
          </a:xfrm>
          <a:prstGeom xmlns:a="http://schemas.openxmlformats.org/drawingml/2006/main" prst="ellipse">
            <a:avLst/>
          </a:prstGeom>
          <a:solidFill xmlns:a="http://schemas.openxmlformats.org/drawingml/2006/main">
            <a:srgbClr val="CFEB6E"/>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52E701FA-1BFE-428D-AD84-C184DCA4D831}"/>
              </a:ext>
            </a:extLst>
          </p:cNvPr>
          <p:cNvSpPr>
            <a:spLocks xmlns:a="http://schemas.openxmlformats.org/drawingml/2006/main" noGrp="1"/>
          </p:cNvSpPr>
          <p:nvPr/>
        </p:nvSpPr>
        <p:spPr>
          <a:xfrm xmlns:a="http://schemas.openxmlformats.org/drawingml/2006/main">
            <a:off x="8801100" y="3019425"/>
            <a:ext cx="295275" cy="295275"/>
          </a:xfrm>
          <a:prstGeom xmlns:a="http://schemas.openxmlformats.org/drawingml/2006/main" prst="ellipse">
            <a:avLst/>
          </a:prstGeom>
          <a:solidFill xmlns:a="http://schemas.openxmlformats.org/drawingml/2006/main">
            <a:srgbClr val="C9CECA"/>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64F37465-1716-4288-8A1A-7EDFFF8C0738}"/>
              </a:ext>
            </a:extLst>
          </p:cNvPr>
          <p:cNvSpPr>
            <a:spLocks xmlns:a="http://schemas.openxmlformats.org/drawingml/2006/main" noGrp="1"/>
          </p:cNvSpPr>
          <p:nvPr/>
        </p:nvSpPr>
        <p:spPr>
          <a:xfrm xmlns:a="http://schemas.openxmlformats.org/drawingml/2006/main">
            <a:off x="9467850" y="3019425"/>
            <a:ext cx="295275" cy="295275"/>
          </a:xfrm>
          <a:prstGeom xmlns:a="http://schemas.openxmlformats.org/drawingml/2006/main" prst="ellipse">
            <a:avLst/>
          </a:prstGeom>
          <a:solidFill xmlns:a="http://schemas.openxmlformats.org/drawingml/2006/main">
            <a:srgbClr val="C9CECA"/>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29040C04-8B4C-48F6-AE28-9734B6A48B0A}"/>
              </a:ext>
            </a:extLst>
          </p:cNvPr>
          <p:cNvSpPr>
            <a:spLocks xmlns:a="http://schemas.openxmlformats.org/drawingml/2006/main" noGrp="1"/>
          </p:cNvSpPr>
          <p:nvPr/>
        </p:nvSpPr>
        <p:spPr>
          <a:xfrm xmlns:a="http://schemas.openxmlformats.org/drawingml/2006/main">
            <a:off x="6800850" y="3495675"/>
            <a:ext cx="295275" cy="295275"/>
          </a:xfrm>
          <a:prstGeom xmlns:a="http://schemas.openxmlformats.org/drawingml/2006/main" prst="ellipse">
            <a:avLst/>
          </a:prstGeom>
          <a:solidFill xmlns:a="http://schemas.openxmlformats.org/drawingml/2006/main">
            <a:srgbClr val="C9CECA"/>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BA6B42BB-58E5-45DA-B425-DE553335C200}"/>
              </a:ext>
            </a:extLst>
          </p:cNvPr>
          <p:cNvSpPr>
            <a:spLocks xmlns:a="http://schemas.openxmlformats.org/drawingml/2006/main" noGrp="1"/>
          </p:cNvSpPr>
          <p:nvPr/>
        </p:nvSpPr>
        <p:spPr>
          <a:xfrm xmlns:a="http://schemas.openxmlformats.org/drawingml/2006/main">
            <a:off x="7467600" y="3495675"/>
            <a:ext cx="295275" cy="295275"/>
          </a:xfrm>
          <a:prstGeom xmlns:a="http://schemas.openxmlformats.org/drawingml/2006/main" prst="ellipse">
            <a:avLst/>
          </a:prstGeom>
          <a:solidFill xmlns:a="http://schemas.openxmlformats.org/drawingml/2006/main">
            <a:srgbClr val="C9CECA"/>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33E1FFBE-C39F-49B1-B764-E35494FA7202}"/>
              </a:ext>
            </a:extLst>
          </p:cNvPr>
          <p:cNvSpPr>
            <a:spLocks xmlns:a="http://schemas.openxmlformats.org/drawingml/2006/main" noGrp="1"/>
          </p:cNvSpPr>
          <p:nvPr/>
        </p:nvSpPr>
        <p:spPr>
          <a:xfrm xmlns:a="http://schemas.openxmlformats.org/drawingml/2006/main">
            <a:off x="8134350" y="3495675"/>
            <a:ext cx="295275" cy="295275"/>
          </a:xfrm>
          <a:prstGeom xmlns:a="http://schemas.openxmlformats.org/drawingml/2006/main" prst="ellipse">
            <a:avLst/>
          </a:prstGeom>
          <a:solidFill xmlns:a="http://schemas.openxmlformats.org/drawingml/2006/main">
            <a:srgbClr val="C9CECA"/>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FDEF520E-9C06-4A08-9A66-ECA53417E934}"/>
              </a:ext>
            </a:extLst>
          </p:cNvPr>
          <p:cNvSpPr>
            <a:spLocks xmlns:a="http://schemas.openxmlformats.org/drawingml/2006/main" noGrp="1"/>
          </p:cNvSpPr>
          <p:nvPr/>
        </p:nvSpPr>
        <p:spPr>
          <a:xfrm xmlns:a="http://schemas.openxmlformats.org/drawingml/2006/main">
            <a:off x="8801100" y="3495675"/>
            <a:ext cx="295275" cy="295275"/>
          </a:xfrm>
          <a:prstGeom xmlns:a="http://schemas.openxmlformats.org/drawingml/2006/main" prst="ellipse">
            <a:avLst/>
          </a:prstGeom>
          <a:solidFill xmlns:a="http://schemas.openxmlformats.org/drawingml/2006/main">
            <a:srgbClr val="C9CECA"/>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8809B6AE-6C61-4A82-BFF4-2888D2D874B1}"/>
              </a:ext>
            </a:extLst>
          </p:cNvPr>
          <p:cNvSpPr>
            <a:spLocks xmlns:a="http://schemas.openxmlformats.org/drawingml/2006/main" noGrp="1"/>
          </p:cNvSpPr>
          <p:nvPr/>
        </p:nvSpPr>
        <p:spPr>
          <a:xfrm xmlns:a="http://schemas.openxmlformats.org/drawingml/2006/main">
            <a:off x="9467850" y="3495675"/>
            <a:ext cx="295275" cy="295275"/>
          </a:xfrm>
          <a:prstGeom xmlns:a="http://schemas.openxmlformats.org/drawingml/2006/main" prst="ellipse">
            <a:avLst/>
          </a:prstGeom>
          <a:solidFill xmlns:a="http://schemas.openxmlformats.org/drawingml/2006/main">
            <a:srgbClr val="C9CECA"/>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B0FB473C-79A7-4267-B397-3918FF4299D4}"/>
              </a:ext>
            </a:extLst>
          </p:cNvPr>
          <p:cNvSpPr>
            <a:spLocks xmlns:a="http://schemas.openxmlformats.org/drawingml/2006/main" noGrp="1"/>
          </p:cNvSpPr>
          <p:nvPr/>
        </p:nvSpPr>
        <p:spPr>
          <a:xfrm xmlns:a="http://schemas.openxmlformats.org/drawingml/2006/main">
            <a:off x="6800850" y="3971925"/>
            <a:ext cx="295275" cy="295275"/>
          </a:xfrm>
          <a:prstGeom xmlns:a="http://schemas.openxmlformats.org/drawingml/2006/main" prst="ellipse">
            <a:avLst/>
          </a:prstGeom>
          <a:solidFill xmlns:a="http://schemas.openxmlformats.org/drawingml/2006/main">
            <a:srgbClr val="C9CECA"/>
          </a:solidFill>
          <a:ln xmlns:a="http://schemas.openxmlformats.org/drawingml/2006/main" w="0">
            <a:noFill/>
          </a:ln>
        </p:spPr>
      </p:sp>
      <p:sp>
        <p:nvSpPr>
          <p:cNvPr id="29" name="">
            <a:extLst xmlns:a="http://schemas.openxmlformats.org/drawingml/2006/main">
              <a:ext uri="{FF2B5EF4-FFF2-40B4-BE49-F238E27FC236}">
                <a16:creationId xmlns:a16="http://schemas.microsoft.com/office/drawing/2014/main" id="{3A869ECC-C2B4-4433-AFC9-9F290BD22546}"/>
              </a:ext>
            </a:extLst>
          </p:cNvPr>
          <p:cNvSpPr>
            <a:spLocks xmlns:a="http://schemas.openxmlformats.org/drawingml/2006/main" noGrp="1"/>
          </p:cNvSpPr>
          <p:nvPr/>
        </p:nvSpPr>
        <p:spPr>
          <a:xfrm xmlns:a="http://schemas.openxmlformats.org/drawingml/2006/main">
            <a:off x="7467600" y="3971925"/>
            <a:ext cx="295275" cy="295275"/>
          </a:xfrm>
          <a:prstGeom xmlns:a="http://schemas.openxmlformats.org/drawingml/2006/main" prst="ellipse">
            <a:avLst/>
          </a:prstGeom>
          <a:solidFill xmlns:a="http://schemas.openxmlformats.org/drawingml/2006/main">
            <a:srgbClr val="C9CECA"/>
          </a:solidFill>
          <a:ln xmlns:a="http://schemas.openxmlformats.org/drawingml/2006/main" w="0">
            <a:noFill/>
          </a:ln>
        </p:spPr>
      </p:sp>
      <p:sp>
        <p:nvSpPr>
          <p:cNvPr id="30" name="">
            <a:extLst xmlns:a="http://schemas.openxmlformats.org/drawingml/2006/main">
              <a:ext uri="{FF2B5EF4-FFF2-40B4-BE49-F238E27FC236}">
                <a16:creationId xmlns:a16="http://schemas.microsoft.com/office/drawing/2014/main" id="{FD4EE73C-CE3F-485C-9328-ED7128DA661B}"/>
              </a:ext>
            </a:extLst>
          </p:cNvPr>
          <p:cNvSpPr>
            <a:spLocks xmlns:a="http://schemas.openxmlformats.org/drawingml/2006/main" noGrp="1"/>
          </p:cNvSpPr>
          <p:nvPr/>
        </p:nvSpPr>
        <p:spPr>
          <a:xfrm xmlns:a="http://schemas.openxmlformats.org/drawingml/2006/main">
            <a:off x="8134350" y="3971925"/>
            <a:ext cx="295275" cy="295275"/>
          </a:xfrm>
          <a:prstGeom xmlns:a="http://schemas.openxmlformats.org/drawingml/2006/main" prst="ellipse">
            <a:avLst/>
          </a:prstGeom>
          <a:solidFill xmlns:a="http://schemas.openxmlformats.org/drawingml/2006/main">
            <a:srgbClr val="C9CECA"/>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A69460D6-A2C1-4974-8C90-A5579045CBE2}"/>
              </a:ext>
            </a:extLst>
          </p:cNvPr>
          <p:cNvSpPr>
            <a:spLocks xmlns:a="http://schemas.openxmlformats.org/drawingml/2006/main" noGrp="1"/>
          </p:cNvSpPr>
          <p:nvPr/>
        </p:nvSpPr>
        <p:spPr>
          <a:xfrm xmlns:a="http://schemas.openxmlformats.org/drawingml/2006/main">
            <a:off x="8801100" y="3971925"/>
            <a:ext cx="295275" cy="295275"/>
          </a:xfrm>
          <a:prstGeom xmlns:a="http://schemas.openxmlformats.org/drawingml/2006/main" prst="ellipse">
            <a:avLst/>
          </a:prstGeom>
          <a:solidFill xmlns:a="http://schemas.openxmlformats.org/drawingml/2006/main">
            <a:srgbClr val="C9CECA"/>
          </a:solidFill>
          <a:ln xmlns:a="http://schemas.openxmlformats.org/drawingml/2006/main" w="0">
            <a:noFill/>
          </a:ln>
        </p:spPr>
      </p:sp>
      <p:sp>
        <p:nvSpPr>
          <p:cNvPr id="32" name="">
            <a:extLst xmlns:a="http://schemas.openxmlformats.org/drawingml/2006/main">
              <a:ext uri="{FF2B5EF4-FFF2-40B4-BE49-F238E27FC236}">
                <a16:creationId xmlns:a16="http://schemas.microsoft.com/office/drawing/2014/main" id="{B4093096-7995-409B-A648-A99463E2C7D1}"/>
              </a:ext>
            </a:extLst>
          </p:cNvPr>
          <p:cNvSpPr>
            <a:spLocks xmlns:a="http://schemas.openxmlformats.org/drawingml/2006/main" noGrp="1"/>
          </p:cNvSpPr>
          <p:nvPr/>
        </p:nvSpPr>
        <p:spPr>
          <a:xfrm xmlns:a="http://schemas.openxmlformats.org/drawingml/2006/main">
            <a:off x="9467850" y="3971925"/>
            <a:ext cx="295275" cy="295275"/>
          </a:xfrm>
          <a:prstGeom xmlns:a="http://schemas.openxmlformats.org/drawingml/2006/main" prst="ellipse">
            <a:avLst/>
          </a:prstGeom>
          <a:solidFill xmlns:a="http://schemas.openxmlformats.org/drawingml/2006/main">
            <a:srgbClr val="C9CECA"/>
          </a:solidFill>
          <a:ln xmlns:a="http://schemas.openxmlformats.org/drawingml/2006/main" w="0">
            <a:noFill/>
          </a:ln>
        </p:spPr>
      </p:sp>
      <p:sp>
        <p:nvSpPr>
          <p:cNvPr id="33" name="">
            <a:extLst xmlns:a="http://schemas.openxmlformats.org/drawingml/2006/main">
              <a:ext uri="{FF2B5EF4-FFF2-40B4-BE49-F238E27FC236}">
                <a16:creationId xmlns:a16="http://schemas.microsoft.com/office/drawing/2014/main" id="{030D0A98-71BD-45E2-87EB-DCE2F347CF82}"/>
              </a:ext>
            </a:extLst>
          </p:cNvPr>
          <p:cNvSpPr>
            <a:spLocks xmlns:a="http://schemas.openxmlformats.org/drawingml/2006/main" noGrp="1"/>
          </p:cNvSpPr>
          <p:nvPr/>
        </p:nvSpPr>
        <p:spPr>
          <a:xfrm xmlns:a="http://schemas.openxmlformats.org/drawingml/2006/main">
            <a:off x="609600" y="4629150"/>
            <a:ext cx="190500" cy="190500"/>
          </a:xfrm>
          <a:prstGeom xmlns:a="http://schemas.openxmlformats.org/drawingml/2006/main" prst="ellipse">
            <a:avLst/>
          </a:prstGeom>
          <a:solidFill xmlns:a="http://schemas.openxmlformats.org/drawingml/2006/main">
            <a:srgbClr val="123B32"/>
          </a:solidFill>
          <a:ln xmlns:a="http://schemas.openxmlformats.org/drawingml/2006/main" w="0">
            <a:noFill/>
          </a:ln>
        </p:spPr>
      </p:sp>
      <p:sp>
        <p:nvSpPr>
          <p:cNvPr id="34" name="text-33">
            <a:extLst xmlns:a="http://schemas.openxmlformats.org/drawingml/2006/main">
              <a:ext uri="{FF2B5EF4-FFF2-40B4-BE49-F238E27FC236}">
                <a16:creationId xmlns:a16="http://schemas.microsoft.com/office/drawing/2014/main" id="{7DAB2B0F-0AB0-44A9-8B49-B9DB9FA2120E}"/>
              </a:ext>
            </a:extLst>
          </p:cNvPr>
          <p:cNvSpPr>
            <a:spLocks xmlns:a="http://schemas.openxmlformats.org/drawingml/2006/main" noGrp="1"/>
          </p:cNvSpPr>
          <p:nvPr/>
        </p:nvSpPr>
        <p:spPr>
          <a:xfrm xmlns:a="http://schemas.openxmlformats.org/drawingml/2006/main">
            <a:off x="895350" y="4591050"/>
            <a:ext cx="3143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725" b="0">
                <a:solidFill>
                  <a:srgbClr val="303735"/>
                </a:solidFill>
                <a:latin typeface="Meiryo"/>
                <a:ea typeface="Meiryo"/>
                <a:cs typeface="Meiryo"/>
              </a:defRPr>
            </a:defPPr>
          </a:lstStyle>
          <a:p xmlns:a="http://schemas.openxmlformats.org/drawingml/2006/main">
            <a:pPr>
              <a:lnSpc>
                <a:spcPct val="138000"/>
              </a:lnSpc>
              <a:buNone/>
              <a:defRPr sz="1725" b="0">
                <a:solidFill>
                  <a:srgbClr val="303735"/>
                </a:solidFill>
                <a:latin typeface="Meiryo"/>
                <a:ea typeface="Meiryo"/>
                <a:cs typeface="Meiryo"/>
              </a:defRPr>
            </a:pPr>
            <a:r>
              <a:rPr sz="1725" b="0">
                <a:solidFill>
                  <a:srgbClr val="303735"/>
                </a:solidFill>
                <a:latin typeface="Meiryo"/>
                <a:ea typeface="Meiryo"/>
                <a:cs typeface="Meiryo"/>
              </a:rPr>
              <a:t>受注した相談</a:t>
            </a:r>
          </a:p>
        </p:txBody>
      </p:sp>
      <p:sp>
        <p:nvSpPr>
          <p:cNvPr id="35" name="">
            <a:extLst xmlns:a="http://schemas.openxmlformats.org/drawingml/2006/main">
              <a:ext uri="{FF2B5EF4-FFF2-40B4-BE49-F238E27FC236}">
                <a16:creationId xmlns:a16="http://schemas.microsoft.com/office/drawing/2014/main" id="{07BCBE22-5143-404B-BD37-1D4B7AD5256F}"/>
              </a:ext>
            </a:extLst>
          </p:cNvPr>
          <p:cNvSpPr>
            <a:spLocks xmlns:a="http://schemas.openxmlformats.org/drawingml/2006/main" noGrp="1"/>
          </p:cNvSpPr>
          <p:nvPr/>
        </p:nvSpPr>
        <p:spPr>
          <a:xfrm xmlns:a="http://schemas.openxmlformats.org/drawingml/2006/main">
            <a:off x="3857625" y="4629150"/>
            <a:ext cx="190500" cy="190500"/>
          </a:xfrm>
          <a:prstGeom xmlns:a="http://schemas.openxmlformats.org/drawingml/2006/main" prst="ellipse">
            <a:avLst/>
          </a:prstGeom>
          <a:solidFill xmlns:a="http://schemas.openxmlformats.org/drawingml/2006/main">
            <a:srgbClr val="CFEB6E"/>
          </a:solidFill>
          <a:ln xmlns:a="http://schemas.openxmlformats.org/drawingml/2006/main" w="0">
            <a:noFill/>
          </a:ln>
        </p:spPr>
      </p:sp>
      <p:sp>
        <p:nvSpPr>
          <p:cNvPr id="36" name="text-35">
            <a:extLst xmlns:a="http://schemas.openxmlformats.org/drawingml/2006/main">
              <a:ext uri="{FF2B5EF4-FFF2-40B4-BE49-F238E27FC236}">
                <a16:creationId xmlns:a16="http://schemas.microsoft.com/office/drawing/2014/main" id="{4BE89BA9-5F67-4B73-83B0-37076981600C}"/>
              </a:ext>
            </a:extLst>
          </p:cNvPr>
          <p:cNvSpPr>
            <a:spLocks xmlns:a="http://schemas.openxmlformats.org/drawingml/2006/main" noGrp="1"/>
          </p:cNvSpPr>
          <p:nvPr/>
        </p:nvSpPr>
        <p:spPr>
          <a:xfrm xmlns:a="http://schemas.openxmlformats.org/drawingml/2006/main">
            <a:off x="4143375" y="4591050"/>
            <a:ext cx="3524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725" b="0">
                <a:solidFill>
                  <a:srgbClr val="303735"/>
                </a:solidFill>
                <a:latin typeface="Meiryo"/>
                <a:ea typeface="Meiryo"/>
                <a:cs typeface="Meiryo"/>
              </a:defRPr>
            </a:defPPr>
          </a:lstStyle>
          <a:p xmlns:a="http://schemas.openxmlformats.org/drawingml/2006/main">
            <a:pPr>
              <a:lnSpc>
                <a:spcPct val="138000"/>
              </a:lnSpc>
              <a:buNone/>
              <a:defRPr sz="1725" b="0">
                <a:solidFill>
                  <a:srgbClr val="303735"/>
                </a:solidFill>
                <a:latin typeface="Meiryo"/>
                <a:ea typeface="Meiryo"/>
                <a:cs typeface="Meiryo"/>
              </a:defRPr>
            </a:pPr>
            <a:r>
              <a:rPr sz="1725" b="0">
                <a:solidFill>
                  <a:srgbClr val="303735"/>
                </a:solidFill>
                <a:latin typeface="Meiryo"/>
                <a:ea typeface="Meiryo"/>
                <a:cs typeface="Meiryo"/>
              </a:rPr>
              <a:t>対象に合う・未成約</a:t>
            </a:r>
          </a:p>
        </p:txBody>
      </p:sp>
      <p:sp>
        <p:nvSpPr>
          <p:cNvPr id="37" name="">
            <a:extLst xmlns:a="http://schemas.openxmlformats.org/drawingml/2006/main">
              <a:ext uri="{FF2B5EF4-FFF2-40B4-BE49-F238E27FC236}">
                <a16:creationId xmlns:a16="http://schemas.microsoft.com/office/drawing/2014/main" id="{D696B0CB-2EDF-40F4-93D3-E205922FCB80}"/>
              </a:ext>
            </a:extLst>
          </p:cNvPr>
          <p:cNvSpPr>
            <a:spLocks xmlns:a="http://schemas.openxmlformats.org/drawingml/2006/main" noGrp="1"/>
          </p:cNvSpPr>
          <p:nvPr/>
        </p:nvSpPr>
        <p:spPr>
          <a:xfrm xmlns:a="http://schemas.openxmlformats.org/drawingml/2006/main">
            <a:off x="7762875" y="4629150"/>
            <a:ext cx="190500" cy="190500"/>
          </a:xfrm>
          <a:prstGeom xmlns:a="http://schemas.openxmlformats.org/drawingml/2006/main" prst="ellipse">
            <a:avLst/>
          </a:prstGeom>
          <a:solidFill xmlns:a="http://schemas.openxmlformats.org/drawingml/2006/main">
            <a:srgbClr val="C9CECA"/>
          </a:solidFill>
          <a:ln xmlns:a="http://schemas.openxmlformats.org/drawingml/2006/main" w="0">
            <a:noFill/>
          </a:ln>
        </p:spPr>
      </p:sp>
      <p:sp>
        <p:nvSpPr>
          <p:cNvPr id="38" name="text-37">
            <a:extLst xmlns:a="http://schemas.openxmlformats.org/drawingml/2006/main">
              <a:ext uri="{FF2B5EF4-FFF2-40B4-BE49-F238E27FC236}">
                <a16:creationId xmlns:a16="http://schemas.microsoft.com/office/drawing/2014/main" id="{F288652A-F363-4467-871A-97D581864D4A}"/>
              </a:ext>
            </a:extLst>
          </p:cNvPr>
          <p:cNvSpPr>
            <a:spLocks xmlns:a="http://schemas.openxmlformats.org/drawingml/2006/main" noGrp="1"/>
          </p:cNvSpPr>
          <p:nvPr/>
        </p:nvSpPr>
        <p:spPr>
          <a:xfrm xmlns:a="http://schemas.openxmlformats.org/drawingml/2006/main">
            <a:off x="8048625" y="4591050"/>
            <a:ext cx="3143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725" b="0">
                <a:solidFill>
                  <a:srgbClr val="303735"/>
                </a:solidFill>
                <a:latin typeface="Meiryo"/>
                <a:ea typeface="Meiryo"/>
                <a:cs typeface="Meiryo"/>
              </a:defRPr>
            </a:defPPr>
          </a:lstStyle>
          <a:p xmlns:a="http://schemas.openxmlformats.org/drawingml/2006/main">
            <a:pPr>
              <a:lnSpc>
                <a:spcPct val="138000"/>
              </a:lnSpc>
              <a:buNone/>
              <a:defRPr sz="1725" b="0">
                <a:solidFill>
                  <a:srgbClr val="303735"/>
                </a:solidFill>
                <a:latin typeface="Meiryo"/>
                <a:ea typeface="Meiryo"/>
                <a:cs typeface="Meiryo"/>
              </a:defRPr>
            </a:pPr>
            <a:r>
              <a:rPr sz="1725" b="0">
                <a:solidFill>
                  <a:srgbClr val="303735"/>
                </a:solidFill>
                <a:latin typeface="Meiryo"/>
                <a:ea typeface="Meiryo"/>
                <a:cs typeface="Meiryo"/>
              </a:rPr>
              <a:t>対象が合わない相談</a:t>
            </a:r>
          </a:p>
        </p:txBody>
      </p:sp>
      <p:sp>
        <p:nvSpPr>
          <p:cNvPr id="39" name="text-38">
            <a:extLst xmlns:a="http://schemas.openxmlformats.org/drawingml/2006/main">
              <a:ext uri="{FF2B5EF4-FFF2-40B4-BE49-F238E27FC236}">
                <a16:creationId xmlns:a16="http://schemas.microsoft.com/office/drawing/2014/main" id="{68BFC027-8E08-49B6-A32B-C04EFE2BD5B6}"/>
              </a:ext>
            </a:extLst>
          </p:cNvPr>
          <p:cNvSpPr>
            <a:spLocks xmlns:a="http://schemas.openxmlformats.org/drawingml/2006/main" noGrp="1"/>
          </p:cNvSpPr>
          <p:nvPr/>
        </p:nvSpPr>
        <p:spPr>
          <a:xfrm xmlns:a="http://schemas.openxmlformats.org/drawingml/2006/main">
            <a:off x="609600" y="5048250"/>
            <a:ext cx="109728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800" b="0">
                <a:solidFill>
                  <a:srgbClr val="59665F"/>
                </a:solidFill>
                <a:latin typeface="Meiryo"/>
                <a:ea typeface="Meiryo"/>
                <a:cs typeface="Meiryo"/>
              </a:defRPr>
            </a:defPPr>
          </a:lstStyle>
          <a:p xmlns:a="http://schemas.openxmlformats.org/drawingml/2006/main">
            <a:pPr>
              <a:lnSpc>
                <a:spcPct val="138000"/>
              </a:lnSpc>
              <a:buNone/>
              <a:defRPr sz="1800" b="0">
                <a:solidFill>
                  <a:srgbClr val="59665F"/>
                </a:solidFill>
                <a:latin typeface="Meiryo"/>
                <a:ea typeface="Meiryo"/>
                <a:cs typeface="Meiryo"/>
              </a:defRPr>
            </a:pPr>
            <a:r>
              <a:rPr sz="1800" b="0">
                <a:solidFill>
                  <a:srgbClr val="59665F"/>
                </a:solidFill>
                <a:latin typeface="Meiryo"/>
                <a:ea typeface="Meiryo"/>
                <a:cs typeface="Meiryo"/>
              </a:rPr>
              <a:t>丸1個が相談1件。濃い緑の丸が受注です。例Bは丸が多くても、受注は少なくなっています。</a:t>
            </a:r>
          </a:p>
        </p:txBody>
      </p:sp>
      <p:sp>
        <p:nvSpPr>
          <p:cNvPr id="40" name="">
            <a:extLst xmlns:a="http://schemas.openxmlformats.org/drawingml/2006/main">
              <a:ext uri="{FF2B5EF4-FFF2-40B4-BE49-F238E27FC236}">
                <a16:creationId xmlns:a16="http://schemas.microsoft.com/office/drawing/2014/main" id="{81132771-3B17-4FDD-868B-C3AAC4355105}"/>
              </a:ext>
            </a:extLst>
          </p:cNvPr>
          <p:cNvSpPr>
            <a:spLocks xmlns:a="http://schemas.openxmlformats.org/drawingml/2006/main" noGrp="1"/>
          </p:cNvSpPr>
          <p:nvPr/>
        </p:nvSpPr>
        <p:spPr>
          <a:xfrm xmlns:a="http://schemas.openxmlformats.org/drawingml/2006/main">
            <a:off x="609600" y="5905500"/>
            <a:ext cx="10972800" cy="953"/>
          </a:xfrm>
          <a:prstGeom xmlns:a="http://schemas.openxmlformats.org/drawingml/2006/main" prst="line">
            <a:avLst/>
          </a:prstGeom>
          <a:noFill xmlns:a="http://schemas.openxmlformats.org/drawingml/2006/main"/>
          <a:ln xmlns:a="http://schemas.openxmlformats.org/drawingml/2006/main" w="19050">
            <a:solidFill>
              <a:srgbClr val="123B32"/>
            </a:solidFill>
          </a:ln>
        </p:spPr>
      </p:sp>
      <p:sp>
        <p:nvSpPr>
          <p:cNvPr id="41" name="text-40">
            <a:extLst xmlns:a="http://schemas.openxmlformats.org/drawingml/2006/main">
              <a:ext uri="{FF2B5EF4-FFF2-40B4-BE49-F238E27FC236}">
                <a16:creationId xmlns:a16="http://schemas.microsoft.com/office/drawing/2014/main" id="{C66050DF-3C50-46B4-A105-053CF1BCF416}"/>
              </a:ext>
            </a:extLst>
          </p:cNvPr>
          <p:cNvSpPr>
            <a:spLocks xmlns:a="http://schemas.openxmlformats.org/drawingml/2006/main" noGrp="1"/>
          </p:cNvSpPr>
          <p:nvPr/>
        </p:nvSpPr>
        <p:spPr>
          <a:xfrm xmlns:a="http://schemas.openxmlformats.org/drawingml/2006/main">
            <a:off x="609600" y="608647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725" b="1">
                <a:solidFill>
                  <a:srgbClr val="123B32"/>
                </a:solidFill>
                <a:latin typeface="Meiryo"/>
                <a:ea typeface="Meiryo"/>
                <a:cs typeface="Meiryo"/>
              </a:defRPr>
            </a:defPPr>
          </a:lstStyle>
          <a:p xmlns:a="http://schemas.openxmlformats.org/drawingml/2006/main">
            <a:pPr>
              <a:lnSpc>
                <a:spcPct val="138000"/>
              </a:lnSpc>
              <a:buNone/>
              <a:defRPr sz="1725" b="1">
                <a:solidFill>
                  <a:srgbClr val="123B32"/>
                </a:solidFill>
                <a:latin typeface="Meiryo"/>
                <a:ea typeface="Meiryo"/>
                <a:cs typeface="Meiryo"/>
              </a:defRPr>
            </a:pPr>
            <a:r>
              <a:rPr sz="1725" b="1">
                <a:solidFill>
                  <a:srgbClr val="123B32"/>
                </a:solidFill>
                <a:latin typeface="Meiryo"/>
                <a:ea typeface="Meiryo"/>
                <a:cs typeface="Meiryo"/>
              </a:rPr>
              <a:t>この数例は説明用です。まどか社の実績や、改修後の予測を示していません。</a:t>
            </a:r>
          </a:p>
        </p:txBody>
      </p:sp>
      <p:sp>
        <p:nvSpPr>
          <p:cNvPr id="42" name="text-41">
            <a:extLst xmlns:a="http://schemas.openxmlformats.org/drawingml/2006/main">
              <a:ext uri="{FF2B5EF4-FFF2-40B4-BE49-F238E27FC236}">
                <a16:creationId xmlns:a16="http://schemas.microsoft.com/office/drawing/2014/main" id="{C8B87B6B-C46A-4313-81AF-4B326EE1180A}"/>
              </a:ext>
            </a:extLst>
          </p:cNvPr>
          <p:cNvSpPr>
            <a:spLocks xmlns:a="http://schemas.openxmlformats.org/drawingml/2006/main" noGrp="1"/>
          </p:cNvSpPr>
          <p:nvPr/>
        </p:nvSpPr>
        <p:spPr>
          <a:xfrm xmlns:a="http://schemas.openxmlformats.org/drawingml/2006/main">
            <a:off x="609600" y="6657975"/>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C.elegance  /  企業・場面・数値は架空の説明例</a:t>
            </a:r>
          </a:p>
        </p:txBody>
      </p:sp>
      <p:sp>
        <p:nvSpPr>
          <p:cNvPr id="43" name="text-42">
            <a:extLst xmlns:a="http://schemas.openxmlformats.org/drawingml/2006/main">
              <a:ext uri="{FF2B5EF4-FFF2-40B4-BE49-F238E27FC236}">
                <a16:creationId xmlns:a16="http://schemas.microsoft.com/office/drawing/2014/main" id="{D9E47D16-44EF-4FCF-9BE4-EB77D5828E91}"/>
              </a:ext>
            </a:extLst>
          </p:cNvPr>
          <p:cNvSpPr>
            <a:spLocks xmlns:a="http://schemas.openxmlformats.org/drawingml/2006/main" noGrp="1"/>
          </p:cNvSpPr>
          <p:nvPr/>
        </p:nvSpPr>
        <p:spPr>
          <a:xfrm xmlns:a="http://schemas.openxmlformats.org/drawingml/2006/main">
            <a:off x="10668000" y="6657975"/>
            <a:ext cx="9144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07 / 14</a:t>
            </a:r>
          </a:p>
        </p:txBody>
      </p:sp>
    </p:spTree>
    <p:extLst>
      <p:ext uri="{BB962C8B-B14F-4D97-AF65-F5344CB8AC3E}">
        <p14:creationId xmlns:p14="http://schemas.microsoft.com/office/powerpoint/2010/main" val="1602662855"/>
      </p:ext>
    </p:extLst>
  </p:cSld>
</p:sld>
</file>

<file path=ppt/slides/slide8.xml><?xml version="1.0" encoding="utf-8"?>
<p:sld xmlns:p="http://schemas.openxmlformats.org/presentationml/2006/main">
  <p:cSld>
    <p:bg>
      <p:bgPr>
        <a:solidFill xmlns:a="http://schemas.openxmlformats.org/drawingml/2006/main">
          <a:srgbClr val="F6F5EF"/>
        </a:solidFill>
      </p:bgPr>
    </p:bg>
    <p:spTree>
      <p:nvGrpSpPr>
        <p:cNvPr id="1" name=""/>
        <p:cNvGrpSpPr/>
        <p:nvPr/>
      </p:nvGrpSpPr>
      <p:grpSpPr>
        <a:xfrm xmlns:a="http://schemas.openxmlformats.org/drawingml/2006/main"/>
      </p:grpSpPr>
      <p:sp>
        <p:nvSpPr>
          <p:cNvPr id="17" name="slide-heading">
            <a:extLst xmlns:a="http://schemas.openxmlformats.org/drawingml/2006/main">
              <a:ext uri="{FF2B5EF4-FFF2-40B4-BE49-F238E27FC236}">
                <a16:creationId xmlns:a16="http://schemas.microsoft.com/office/drawing/2014/main" id="{EB0D37EA-87EB-4674-9B10-38452EBD580D}"/>
              </a:ext>
            </a:extLst>
          </p:cNvPr>
          <p:cNvSpPr>
            <a:spLocks xmlns:a="http://schemas.openxmlformats.org/drawingml/2006/main" noGrp="1"/>
          </p:cNvSpPr>
          <p:nvPr/>
        </p:nvSpPr>
        <p:spPr>
          <a:xfrm xmlns:a="http://schemas.openxmlformats.org/drawingml/2006/main">
            <a:off x="609600" y="371475"/>
            <a:ext cx="109728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150" b="1">
                <a:solidFill>
                  <a:srgbClr val="123B32"/>
                </a:solidFill>
                <a:latin typeface="Meiryo"/>
                <a:ea typeface="Meiryo"/>
                <a:cs typeface="Meiryo"/>
              </a:defRPr>
            </a:defPPr>
          </a:lstStyle>
          <a:p xmlns:a="http://schemas.openxmlformats.org/drawingml/2006/main">
            <a:pPr>
              <a:lnSpc>
                <a:spcPct val="138000"/>
              </a:lnSpc>
              <a:buNone/>
              <a:defRPr sz="3150" b="1">
                <a:solidFill>
                  <a:srgbClr val="123B32"/>
                </a:solidFill>
                <a:latin typeface="Meiryo"/>
                <a:ea typeface="Meiryo"/>
                <a:cs typeface="Meiryo"/>
              </a:defRPr>
            </a:pPr>
            <a:r>
              <a:rPr sz="3150" b="1">
                <a:solidFill>
                  <a:srgbClr val="123B32"/>
                </a:solidFill>
                <a:latin typeface="Meiryo"/>
                <a:ea typeface="Meiryo"/>
                <a:cs typeface="Meiryo"/>
              </a:rPr>
              <a:t>困っている場所で、先にすることが変わる</a:t>
            </a:r>
          </a:p>
        </p:txBody>
      </p:sp>
      <p:sp>
        <p:nvSpPr>
          <p:cNvPr id="2" name="text-1">
            <a:extLst xmlns:a="http://schemas.openxmlformats.org/drawingml/2006/main">
              <a:ext uri="{FF2B5EF4-FFF2-40B4-BE49-F238E27FC236}">
                <a16:creationId xmlns:a16="http://schemas.microsoft.com/office/drawing/2014/main" id="{3CFA4926-EF42-4923-99CC-EA76D36E0D83}"/>
              </a:ext>
            </a:extLst>
          </p:cNvPr>
          <p:cNvSpPr>
            <a:spLocks xmlns:a="http://schemas.openxmlformats.org/drawingml/2006/main" noGrp="1"/>
          </p:cNvSpPr>
          <p:nvPr/>
        </p:nvSpPr>
        <p:spPr>
          <a:xfrm xmlns:a="http://schemas.openxmlformats.org/drawingml/2006/main">
            <a:off x="609600" y="1057275"/>
            <a:ext cx="109728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0">
                <a:solidFill>
                  <a:srgbClr val="59665F"/>
                </a:solidFill>
                <a:latin typeface="Meiryo"/>
                <a:ea typeface="Meiryo"/>
                <a:cs typeface="Meiryo"/>
              </a:defRPr>
            </a:defPPr>
          </a:lstStyle>
          <a:p xmlns:a="http://schemas.openxmlformats.org/drawingml/2006/main">
            <a:pPr>
              <a:lnSpc>
                <a:spcPct val="138000"/>
              </a:lnSpc>
              <a:buNone/>
              <a:defRPr sz="1950" b="0">
                <a:solidFill>
                  <a:srgbClr val="59665F"/>
                </a:solidFill>
                <a:latin typeface="Meiryo"/>
                <a:ea typeface="Meiryo"/>
                <a:cs typeface="Meiryo"/>
              </a:defRPr>
            </a:pPr>
            <a:r>
              <a:rPr sz="1950" b="0">
                <a:solidFill>
                  <a:srgbClr val="59665F"/>
                </a:solidFill>
                <a:latin typeface="Meiryo"/>
                <a:ea typeface="Meiryo"/>
                <a:cs typeface="Meiryo"/>
              </a:rPr>
              <a:t>SEOもページ改修も、それぞれ解決したい問題があります。</a:t>
            </a:r>
          </a:p>
        </p:txBody>
      </p:sp>
      <p:sp>
        <p:nvSpPr>
          <p:cNvPr id="3" name="">
            <a:extLst xmlns:a="http://schemas.openxmlformats.org/drawingml/2006/main">
              <a:ext uri="{FF2B5EF4-FFF2-40B4-BE49-F238E27FC236}">
                <a16:creationId xmlns:a16="http://schemas.microsoft.com/office/drawing/2014/main" id="{5667BE20-4294-4235-AA03-FF78042CD873}"/>
              </a:ext>
            </a:extLst>
          </p:cNvPr>
          <p:cNvSpPr>
            <a:spLocks xmlns:a="http://schemas.openxmlformats.org/drawingml/2006/main" noGrp="1"/>
          </p:cNvSpPr>
          <p:nvPr/>
        </p:nvSpPr>
        <p:spPr>
          <a:xfrm xmlns:a="http://schemas.openxmlformats.org/drawingml/2006/main">
            <a:off x="609600" y="1781175"/>
            <a:ext cx="10972800"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4" name="text-3">
            <a:extLst xmlns:a="http://schemas.openxmlformats.org/drawingml/2006/main">
              <a:ext uri="{FF2B5EF4-FFF2-40B4-BE49-F238E27FC236}">
                <a16:creationId xmlns:a16="http://schemas.microsoft.com/office/drawing/2014/main" id="{AF183FBC-F09B-4174-9304-EC6E37C0B8B0}"/>
              </a:ext>
            </a:extLst>
          </p:cNvPr>
          <p:cNvSpPr>
            <a:spLocks xmlns:a="http://schemas.openxmlformats.org/drawingml/2006/main" noGrp="1"/>
          </p:cNvSpPr>
          <p:nvPr/>
        </p:nvSpPr>
        <p:spPr>
          <a:xfrm xmlns:a="http://schemas.openxmlformats.org/drawingml/2006/main">
            <a:off x="609600" y="1971675"/>
            <a:ext cx="109728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1">
                <a:solidFill>
                  <a:srgbClr val="123B32"/>
                </a:solidFill>
                <a:latin typeface="Meiryo"/>
                <a:ea typeface="Meiryo"/>
                <a:cs typeface="Meiryo"/>
              </a:defRPr>
            </a:defPPr>
          </a:lstStyle>
          <a:p xmlns:a="http://schemas.openxmlformats.org/drawingml/2006/main">
            <a:pPr>
              <a:lnSpc>
                <a:spcPct val="138000"/>
              </a:lnSpc>
              <a:buNone/>
              <a:defRPr sz="2250" b="1">
                <a:solidFill>
                  <a:srgbClr val="123B32"/>
                </a:solidFill>
                <a:latin typeface="Meiryo"/>
                <a:ea typeface="Meiryo"/>
                <a:cs typeface="Meiryo"/>
              </a:defRPr>
            </a:pPr>
            <a:r>
              <a:rPr sz="2250" b="1">
                <a:solidFill>
                  <a:srgbClr val="123B32"/>
                </a:solidFill>
                <a:latin typeface="Meiryo"/>
                <a:ea typeface="Meiryo"/>
                <a:cs typeface="Meiryo"/>
              </a:rPr>
              <a:t>検索しても見つけてもらえない</a:t>
            </a:r>
          </a:p>
        </p:txBody>
      </p:sp>
      <p:sp>
        <p:nvSpPr>
          <p:cNvPr id="5" name="text-4">
            <a:extLst xmlns:a="http://schemas.openxmlformats.org/drawingml/2006/main">
              <a:ext uri="{FF2B5EF4-FFF2-40B4-BE49-F238E27FC236}">
                <a16:creationId xmlns:a16="http://schemas.microsoft.com/office/drawing/2014/main" id="{A5A03FAF-7B1E-4405-996F-15EBAC4B3311}"/>
              </a:ext>
            </a:extLst>
          </p:cNvPr>
          <p:cNvSpPr>
            <a:spLocks xmlns:a="http://schemas.openxmlformats.org/drawingml/2006/main" noGrp="1"/>
          </p:cNvSpPr>
          <p:nvPr/>
        </p:nvSpPr>
        <p:spPr>
          <a:xfrm xmlns:a="http://schemas.openxmlformats.org/drawingml/2006/main">
            <a:off x="609600" y="2409825"/>
            <a:ext cx="109728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303735"/>
                </a:solidFill>
                <a:latin typeface="Meiryo"/>
                <a:ea typeface="Meiryo"/>
                <a:cs typeface="Meiryo"/>
              </a:defRPr>
            </a:defPPr>
          </a:lstStyle>
          <a:p xmlns:a="http://schemas.openxmlformats.org/drawingml/2006/main">
            <a:pPr>
              <a:lnSpc>
                <a:spcPct val="138000"/>
              </a:lnSpc>
              <a:buNone/>
              <a:defRPr sz="2100" b="0">
                <a:solidFill>
                  <a:srgbClr val="303735"/>
                </a:solidFill>
                <a:latin typeface="Meiryo"/>
                <a:ea typeface="Meiryo"/>
                <a:cs typeface="Meiryo"/>
              </a:defRPr>
            </a:pPr>
            <a:r>
              <a:rPr sz="2100" b="0">
                <a:solidFill>
                  <a:srgbClr val="303735"/>
                </a:solidFill>
                <a:latin typeface="Meiryo"/>
                <a:ea typeface="Meiryo"/>
                <a:cs typeface="Meiryo"/>
              </a:rPr>
              <a:t>対象顧客の検索語とページの内容を確かめる</a:t>
            </a:r>
          </a:p>
        </p:txBody>
      </p:sp>
      <p:sp>
        <p:nvSpPr>
          <p:cNvPr id="6" name="text-5">
            <a:extLst xmlns:a="http://schemas.openxmlformats.org/drawingml/2006/main">
              <a:ext uri="{FF2B5EF4-FFF2-40B4-BE49-F238E27FC236}">
                <a16:creationId xmlns:a16="http://schemas.microsoft.com/office/drawing/2014/main" id="{127D8914-9781-4C8F-858E-D9977AF0F1A3}"/>
              </a:ext>
            </a:extLst>
          </p:cNvPr>
          <p:cNvSpPr>
            <a:spLocks xmlns:a="http://schemas.openxmlformats.org/drawingml/2006/main" noGrp="1"/>
          </p:cNvSpPr>
          <p:nvPr/>
        </p:nvSpPr>
        <p:spPr>
          <a:xfrm xmlns:a="http://schemas.openxmlformats.org/drawingml/2006/main">
            <a:off x="609600" y="2838450"/>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725" b="0">
                <a:solidFill>
                  <a:srgbClr val="59665F"/>
                </a:solidFill>
                <a:latin typeface="Meiryo"/>
                <a:ea typeface="Meiryo"/>
                <a:cs typeface="Meiryo"/>
              </a:defRPr>
            </a:defPPr>
          </a:lstStyle>
          <a:p xmlns:a="http://schemas.openxmlformats.org/drawingml/2006/main">
            <a:pPr>
              <a:lnSpc>
                <a:spcPct val="138000"/>
              </a:lnSpc>
              <a:buNone/>
              <a:defRPr sz="1725" b="0">
                <a:solidFill>
                  <a:srgbClr val="59665F"/>
                </a:solidFill>
                <a:latin typeface="Meiryo"/>
                <a:ea typeface="Meiryo"/>
                <a:cs typeface="Meiryo"/>
              </a:defRPr>
            </a:pPr>
            <a:r>
              <a:rPr sz="1725" b="0">
                <a:solidFill>
                  <a:srgbClr val="59665F"/>
                </a:solidFill>
                <a:latin typeface="Meiryo"/>
                <a:ea typeface="Meiryo"/>
                <a:cs typeface="Meiryo"/>
              </a:rPr>
              <a:t>SEOは、検索から発見し内容を理解してもらうための取り組み。</a:t>
            </a:r>
          </a:p>
        </p:txBody>
      </p:sp>
      <p:sp>
        <p:nvSpPr>
          <p:cNvPr id="7" name="">
            <a:extLst xmlns:a="http://schemas.openxmlformats.org/drawingml/2006/main">
              <a:ext uri="{FF2B5EF4-FFF2-40B4-BE49-F238E27FC236}">
                <a16:creationId xmlns:a16="http://schemas.microsoft.com/office/drawing/2014/main" id="{D0986800-A4AA-40E8-B0D7-73B77C730A00}"/>
              </a:ext>
            </a:extLst>
          </p:cNvPr>
          <p:cNvSpPr>
            <a:spLocks xmlns:a="http://schemas.openxmlformats.org/drawingml/2006/main" noGrp="1"/>
          </p:cNvSpPr>
          <p:nvPr/>
        </p:nvSpPr>
        <p:spPr>
          <a:xfrm xmlns:a="http://schemas.openxmlformats.org/drawingml/2006/main">
            <a:off x="609600" y="3162300"/>
            <a:ext cx="10972800"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8" name="text-7">
            <a:extLst xmlns:a="http://schemas.openxmlformats.org/drawingml/2006/main">
              <a:ext uri="{FF2B5EF4-FFF2-40B4-BE49-F238E27FC236}">
                <a16:creationId xmlns:a16="http://schemas.microsoft.com/office/drawing/2014/main" id="{71340D14-E818-48DE-BDE8-AB2CA4A92CA1}"/>
              </a:ext>
            </a:extLst>
          </p:cNvPr>
          <p:cNvSpPr>
            <a:spLocks xmlns:a="http://schemas.openxmlformats.org/drawingml/2006/main" noGrp="1"/>
          </p:cNvSpPr>
          <p:nvPr/>
        </p:nvSpPr>
        <p:spPr>
          <a:xfrm xmlns:a="http://schemas.openxmlformats.org/drawingml/2006/main">
            <a:off x="609600" y="3333750"/>
            <a:ext cx="109728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1">
                <a:solidFill>
                  <a:srgbClr val="123B32"/>
                </a:solidFill>
                <a:latin typeface="Meiryo"/>
                <a:ea typeface="Meiryo"/>
                <a:cs typeface="Meiryo"/>
              </a:defRPr>
            </a:defPPr>
          </a:lstStyle>
          <a:p xmlns:a="http://schemas.openxmlformats.org/drawingml/2006/main">
            <a:pPr>
              <a:lnSpc>
                <a:spcPct val="138000"/>
              </a:lnSpc>
              <a:buNone/>
              <a:defRPr sz="2250" b="1">
                <a:solidFill>
                  <a:srgbClr val="123B32"/>
                </a:solidFill>
                <a:latin typeface="Meiryo"/>
                <a:ea typeface="Meiryo"/>
                <a:cs typeface="Meiryo"/>
              </a:defRPr>
            </a:pPr>
            <a:r>
              <a:rPr sz="2250" b="1">
                <a:solidFill>
                  <a:srgbClr val="123B32"/>
                </a:solidFill>
                <a:latin typeface="Meiryo"/>
                <a:ea typeface="Meiryo"/>
                <a:cs typeface="Meiryo"/>
              </a:rPr>
              <a:t>読まれても、依頼できるか伝わらない</a:t>
            </a:r>
          </a:p>
        </p:txBody>
      </p:sp>
      <p:sp>
        <p:nvSpPr>
          <p:cNvPr id="9" name="text-8">
            <a:extLst xmlns:a="http://schemas.openxmlformats.org/drawingml/2006/main">
              <a:ext uri="{FF2B5EF4-FFF2-40B4-BE49-F238E27FC236}">
                <a16:creationId xmlns:a16="http://schemas.microsoft.com/office/drawing/2014/main" id="{8E1A03DD-4902-4708-924C-CCA7411EC7FE}"/>
              </a:ext>
            </a:extLst>
          </p:cNvPr>
          <p:cNvSpPr>
            <a:spLocks xmlns:a="http://schemas.openxmlformats.org/drawingml/2006/main" noGrp="1"/>
          </p:cNvSpPr>
          <p:nvPr/>
        </p:nvSpPr>
        <p:spPr>
          <a:xfrm xmlns:a="http://schemas.openxmlformats.org/drawingml/2006/main">
            <a:off x="609600" y="3771900"/>
            <a:ext cx="109728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303735"/>
                </a:solidFill>
                <a:latin typeface="Meiryo"/>
                <a:ea typeface="Meiryo"/>
                <a:cs typeface="Meiryo"/>
              </a:defRPr>
            </a:defPPr>
          </a:lstStyle>
          <a:p xmlns:a="http://schemas.openxmlformats.org/drawingml/2006/main">
            <a:pPr>
              <a:lnSpc>
                <a:spcPct val="138000"/>
              </a:lnSpc>
              <a:buNone/>
              <a:defRPr sz="2100" b="0">
                <a:solidFill>
                  <a:srgbClr val="303735"/>
                </a:solidFill>
                <a:latin typeface="Meiryo"/>
                <a:ea typeface="Meiryo"/>
                <a:cs typeface="Meiryo"/>
              </a:defRPr>
            </a:pPr>
            <a:r>
              <a:rPr sz="2100" b="0">
                <a:solidFill>
                  <a:srgbClr val="303735"/>
                </a:solidFill>
                <a:latin typeface="Meiryo"/>
                <a:ea typeface="Meiryo"/>
                <a:cs typeface="Meiryo"/>
              </a:rPr>
              <a:t>対象・作業範囲・相談後の進み方を書き直す</a:t>
            </a:r>
          </a:p>
        </p:txBody>
      </p:sp>
      <p:sp>
        <p:nvSpPr>
          <p:cNvPr id="10" name="text-9">
            <a:extLst xmlns:a="http://schemas.openxmlformats.org/drawingml/2006/main">
              <a:ext uri="{FF2B5EF4-FFF2-40B4-BE49-F238E27FC236}">
                <a16:creationId xmlns:a16="http://schemas.microsoft.com/office/drawing/2014/main" id="{7BAE805F-194E-483E-B3B9-1F326A0635AF}"/>
              </a:ext>
            </a:extLst>
          </p:cNvPr>
          <p:cNvSpPr>
            <a:spLocks xmlns:a="http://schemas.openxmlformats.org/drawingml/2006/main" noGrp="1"/>
          </p:cNvSpPr>
          <p:nvPr/>
        </p:nvSpPr>
        <p:spPr>
          <a:xfrm xmlns:a="http://schemas.openxmlformats.org/drawingml/2006/main">
            <a:off x="609600" y="420052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725" b="0">
                <a:solidFill>
                  <a:srgbClr val="59665F"/>
                </a:solidFill>
                <a:latin typeface="Meiryo"/>
                <a:ea typeface="Meiryo"/>
                <a:cs typeface="Meiryo"/>
              </a:defRPr>
            </a:defPPr>
          </a:lstStyle>
          <a:p xmlns:a="http://schemas.openxmlformats.org/drawingml/2006/main">
            <a:pPr>
              <a:lnSpc>
                <a:spcPct val="138000"/>
              </a:lnSpc>
              <a:buNone/>
              <a:defRPr sz="1725" b="0">
                <a:solidFill>
                  <a:srgbClr val="59665F"/>
                </a:solidFill>
                <a:latin typeface="Meiryo"/>
                <a:ea typeface="Meiryo"/>
                <a:cs typeface="Meiryo"/>
              </a:defRPr>
            </a:pPr>
            <a:r>
              <a:rPr sz="1725" b="0">
                <a:solidFill>
                  <a:srgbClr val="59665F"/>
                </a:solidFill>
                <a:latin typeface="Meiryo"/>
                <a:ea typeface="Meiryo"/>
                <a:cs typeface="Meiryo"/>
              </a:rPr>
              <a:t>今回のパソコン入れ替えの例は、まずこの説明を確認。</a:t>
            </a:r>
          </a:p>
        </p:txBody>
      </p:sp>
      <p:sp>
        <p:nvSpPr>
          <p:cNvPr id="11" name="">
            <a:extLst xmlns:a="http://schemas.openxmlformats.org/drawingml/2006/main">
              <a:ext uri="{FF2B5EF4-FFF2-40B4-BE49-F238E27FC236}">
                <a16:creationId xmlns:a16="http://schemas.microsoft.com/office/drawing/2014/main" id="{D3B7CDD4-A3C6-4BA3-A2FD-1A6A7855E38D}"/>
              </a:ext>
            </a:extLst>
          </p:cNvPr>
          <p:cNvSpPr>
            <a:spLocks xmlns:a="http://schemas.openxmlformats.org/drawingml/2006/main" noGrp="1"/>
          </p:cNvSpPr>
          <p:nvPr/>
        </p:nvSpPr>
        <p:spPr>
          <a:xfrm xmlns:a="http://schemas.openxmlformats.org/drawingml/2006/main">
            <a:off x="609600" y="4524375"/>
            <a:ext cx="10972800"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12" name="text-11">
            <a:extLst xmlns:a="http://schemas.openxmlformats.org/drawingml/2006/main">
              <a:ext uri="{FF2B5EF4-FFF2-40B4-BE49-F238E27FC236}">
                <a16:creationId xmlns:a16="http://schemas.microsoft.com/office/drawing/2014/main" id="{00E767DA-C17D-4666-BA3C-971A8EC79ED0}"/>
              </a:ext>
            </a:extLst>
          </p:cNvPr>
          <p:cNvSpPr>
            <a:spLocks xmlns:a="http://schemas.openxmlformats.org/drawingml/2006/main" noGrp="1"/>
          </p:cNvSpPr>
          <p:nvPr/>
        </p:nvSpPr>
        <p:spPr>
          <a:xfrm xmlns:a="http://schemas.openxmlformats.org/drawingml/2006/main">
            <a:off x="609600" y="4695825"/>
            <a:ext cx="109728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1">
                <a:solidFill>
                  <a:srgbClr val="123B32"/>
                </a:solidFill>
                <a:latin typeface="Meiryo"/>
                <a:ea typeface="Meiryo"/>
                <a:cs typeface="Meiryo"/>
              </a:defRPr>
            </a:defPPr>
          </a:lstStyle>
          <a:p xmlns:a="http://schemas.openxmlformats.org/drawingml/2006/main">
            <a:pPr>
              <a:lnSpc>
                <a:spcPct val="138000"/>
              </a:lnSpc>
              <a:buNone/>
              <a:defRPr sz="2250" b="1">
                <a:solidFill>
                  <a:srgbClr val="123B32"/>
                </a:solidFill>
                <a:latin typeface="Meiryo"/>
                <a:ea typeface="Meiryo"/>
                <a:cs typeface="Meiryo"/>
              </a:defRPr>
            </a:pPr>
            <a:r>
              <a:rPr sz="2250" b="1">
                <a:solidFill>
                  <a:srgbClr val="123B32"/>
                </a:solidFill>
                <a:latin typeface="Meiryo"/>
                <a:ea typeface="Meiryo"/>
                <a:cs typeface="Meiryo"/>
              </a:rPr>
              <a:t>相談は合うが、その後が進まない</a:t>
            </a:r>
          </a:p>
        </p:txBody>
      </p:sp>
      <p:sp>
        <p:nvSpPr>
          <p:cNvPr id="13" name="text-12">
            <a:extLst xmlns:a="http://schemas.openxmlformats.org/drawingml/2006/main">
              <a:ext uri="{FF2B5EF4-FFF2-40B4-BE49-F238E27FC236}">
                <a16:creationId xmlns:a16="http://schemas.microsoft.com/office/drawing/2014/main" id="{21010454-E7A4-46D6-B3A2-74E33685F6B5}"/>
              </a:ext>
            </a:extLst>
          </p:cNvPr>
          <p:cNvSpPr>
            <a:spLocks xmlns:a="http://schemas.openxmlformats.org/drawingml/2006/main" noGrp="1"/>
          </p:cNvSpPr>
          <p:nvPr/>
        </p:nvSpPr>
        <p:spPr>
          <a:xfrm xmlns:a="http://schemas.openxmlformats.org/drawingml/2006/main">
            <a:off x="609600" y="5133975"/>
            <a:ext cx="109728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303735"/>
                </a:solidFill>
                <a:latin typeface="Meiryo"/>
                <a:ea typeface="Meiryo"/>
                <a:cs typeface="Meiryo"/>
              </a:defRPr>
            </a:defPPr>
          </a:lstStyle>
          <a:p xmlns:a="http://schemas.openxmlformats.org/drawingml/2006/main">
            <a:pPr>
              <a:lnSpc>
                <a:spcPct val="138000"/>
              </a:lnSpc>
              <a:buNone/>
              <a:defRPr sz="2100" b="0">
                <a:solidFill>
                  <a:srgbClr val="303735"/>
                </a:solidFill>
                <a:latin typeface="Meiryo"/>
                <a:ea typeface="Meiryo"/>
                <a:cs typeface="Meiryo"/>
              </a:defRPr>
            </a:pPr>
            <a:r>
              <a:rPr sz="2100" b="0">
                <a:solidFill>
                  <a:srgbClr val="303735"/>
                </a:solidFill>
                <a:latin typeface="Meiryo"/>
                <a:ea typeface="Meiryo"/>
                <a:cs typeface="Meiryo"/>
              </a:rPr>
              <a:t>見積や返信、提案条件、失注理由を確認する</a:t>
            </a:r>
          </a:p>
        </p:txBody>
      </p:sp>
      <p:sp>
        <p:nvSpPr>
          <p:cNvPr id="14" name="text-13">
            <a:extLst xmlns:a="http://schemas.openxmlformats.org/drawingml/2006/main">
              <a:ext uri="{FF2B5EF4-FFF2-40B4-BE49-F238E27FC236}">
                <a16:creationId xmlns:a16="http://schemas.microsoft.com/office/drawing/2014/main" id="{2874AB0E-C36B-4B99-94BA-7D7B44971A74}"/>
              </a:ext>
            </a:extLst>
          </p:cNvPr>
          <p:cNvSpPr>
            <a:spLocks xmlns:a="http://schemas.openxmlformats.org/drawingml/2006/main" noGrp="1"/>
          </p:cNvSpPr>
          <p:nvPr/>
        </p:nvSpPr>
        <p:spPr>
          <a:xfrm xmlns:a="http://schemas.openxmlformats.org/drawingml/2006/main">
            <a:off x="609600" y="5562600"/>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725" b="0">
                <a:solidFill>
                  <a:srgbClr val="59665F"/>
                </a:solidFill>
                <a:latin typeface="Meiryo"/>
                <a:ea typeface="Meiryo"/>
                <a:cs typeface="Meiryo"/>
              </a:defRPr>
            </a:defPPr>
          </a:lstStyle>
          <a:p xmlns:a="http://schemas.openxmlformats.org/drawingml/2006/main">
            <a:pPr>
              <a:lnSpc>
                <a:spcPct val="138000"/>
              </a:lnSpc>
              <a:buNone/>
              <a:defRPr sz="1725" b="0">
                <a:solidFill>
                  <a:srgbClr val="59665F"/>
                </a:solidFill>
                <a:latin typeface="Meiryo"/>
                <a:ea typeface="Meiryo"/>
                <a:cs typeface="Meiryo"/>
              </a:defRPr>
            </a:pPr>
            <a:r>
              <a:rPr sz="1725" b="0">
                <a:solidFill>
                  <a:srgbClr val="59665F"/>
                </a:solidFill>
                <a:latin typeface="Meiryo"/>
                <a:ea typeface="Meiryo"/>
                <a:cs typeface="Meiryo"/>
              </a:rPr>
              <a:t>Webだけで解決できるとは限らないため、営業と一緒に調べる。</a:t>
            </a:r>
          </a:p>
        </p:txBody>
      </p:sp>
      <p:sp>
        <p:nvSpPr>
          <p:cNvPr id="15" name="text-14">
            <a:extLst xmlns:a="http://schemas.openxmlformats.org/drawingml/2006/main">
              <a:ext uri="{FF2B5EF4-FFF2-40B4-BE49-F238E27FC236}">
                <a16:creationId xmlns:a16="http://schemas.microsoft.com/office/drawing/2014/main" id="{F4CC3D21-9C01-4223-AEA1-665D40C8EADF}"/>
              </a:ext>
            </a:extLst>
          </p:cNvPr>
          <p:cNvSpPr>
            <a:spLocks xmlns:a="http://schemas.openxmlformats.org/drawingml/2006/main" noGrp="1"/>
          </p:cNvSpPr>
          <p:nvPr/>
        </p:nvSpPr>
        <p:spPr>
          <a:xfrm xmlns:a="http://schemas.openxmlformats.org/drawingml/2006/main">
            <a:off x="609600" y="6657975"/>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C.elegance  /  企業・場面・数値は架空の説明例</a:t>
            </a:r>
          </a:p>
        </p:txBody>
      </p:sp>
      <p:sp>
        <p:nvSpPr>
          <p:cNvPr id="16" name="text-15">
            <a:extLst xmlns:a="http://schemas.openxmlformats.org/drawingml/2006/main">
              <a:ext uri="{FF2B5EF4-FFF2-40B4-BE49-F238E27FC236}">
                <a16:creationId xmlns:a16="http://schemas.microsoft.com/office/drawing/2014/main" id="{36641894-0472-46EA-8BFC-72D9546B66BB}"/>
              </a:ext>
            </a:extLst>
          </p:cNvPr>
          <p:cNvSpPr>
            <a:spLocks xmlns:a="http://schemas.openxmlformats.org/drawingml/2006/main" noGrp="1"/>
          </p:cNvSpPr>
          <p:nvPr/>
        </p:nvSpPr>
        <p:spPr>
          <a:xfrm xmlns:a="http://schemas.openxmlformats.org/drawingml/2006/main">
            <a:off x="10668000" y="6657975"/>
            <a:ext cx="9144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08 / 14</a:t>
            </a:r>
          </a:p>
        </p:txBody>
      </p:sp>
    </p:spTree>
    <p:extLst>
      <p:ext uri="{BB962C8B-B14F-4D97-AF65-F5344CB8AC3E}">
        <p14:creationId xmlns:p14="http://schemas.microsoft.com/office/powerpoint/2010/main" val="655883763"/>
      </p:ext>
    </p:extLst>
  </p:cSld>
</p:sld>
</file>

<file path=ppt/slides/slide9.xml><?xml version="1.0" encoding="utf-8"?>
<p:sld xmlns:p="http://schemas.openxmlformats.org/presentationml/2006/main">
  <p:cSld>
    <p:bg>
      <p:bgPr>
        <a:solidFill xmlns:a="http://schemas.openxmlformats.org/drawingml/2006/main">
          <a:srgbClr val="F6F5EF"/>
        </a:solidFill>
      </p:bgPr>
    </p:bg>
    <p:spTree>
      <p:nvGrpSpPr>
        <p:cNvPr id="1" name=""/>
        <p:cNvGrpSpPr/>
        <p:nvPr/>
      </p:nvGrpSpPr>
      <p:grpSpPr>
        <a:xfrm xmlns:a="http://schemas.openxmlformats.org/drawingml/2006/main"/>
      </p:grpSpPr>
      <p:sp>
        <p:nvSpPr>
          <p:cNvPr id="16" name="slide-heading">
            <a:extLst xmlns:a="http://schemas.openxmlformats.org/drawingml/2006/main">
              <a:ext uri="{FF2B5EF4-FFF2-40B4-BE49-F238E27FC236}">
                <a16:creationId xmlns:a16="http://schemas.microsoft.com/office/drawing/2014/main" id="{0F3DC441-44B2-4205-84BC-F65238FEF2C8}"/>
              </a:ext>
            </a:extLst>
          </p:cNvPr>
          <p:cNvSpPr>
            <a:spLocks xmlns:a="http://schemas.openxmlformats.org/drawingml/2006/main" noGrp="1"/>
          </p:cNvSpPr>
          <p:nvPr/>
        </p:nvSpPr>
        <p:spPr>
          <a:xfrm xmlns:a="http://schemas.openxmlformats.org/drawingml/2006/main">
            <a:off x="609600" y="371475"/>
            <a:ext cx="109728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150" b="1">
                <a:solidFill>
                  <a:srgbClr val="123B32"/>
                </a:solidFill>
                <a:latin typeface="Meiryo"/>
                <a:ea typeface="Meiryo"/>
                <a:cs typeface="Meiryo"/>
              </a:defRPr>
            </a:defPPr>
          </a:lstStyle>
          <a:p xmlns:a="http://schemas.openxmlformats.org/drawingml/2006/main">
            <a:pPr>
              <a:lnSpc>
                <a:spcPct val="138000"/>
              </a:lnSpc>
              <a:buNone/>
              <a:defRPr sz="3150" b="1">
                <a:solidFill>
                  <a:srgbClr val="123B32"/>
                </a:solidFill>
                <a:latin typeface="Meiryo"/>
                <a:ea typeface="Meiryo"/>
                <a:cs typeface="Meiryo"/>
              </a:defRPr>
            </a:pPr>
            <a:r>
              <a:rPr sz="3150" b="1">
                <a:solidFill>
                  <a:srgbClr val="123B32"/>
                </a:solidFill>
                <a:latin typeface="Meiryo"/>
                <a:ea typeface="Meiryo"/>
                <a:cs typeface="Meiryo"/>
              </a:rPr>
              <a:t>まどか社では、最初に説明を直す</a:t>
            </a:r>
          </a:p>
        </p:txBody>
      </p:sp>
      <p:sp>
        <p:nvSpPr>
          <p:cNvPr id="2" name="text-1">
            <a:extLst xmlns:a="http://schemas.openxmlformats.org/drawingml/2006/main">
              <a:ext uri="{FF2B5EF4-FFF2-40B4-BE49-F238E27FC236}">
                <a16:creationId xmlns:a16="http://schemas.microsoft.com/office/drawing/2014/main" id="{D12B759C-5D6F-4ED0-8437-2E4AE8D56A5A}"/>
              </a:ext>
            </a:extLst>
          </p:cNvPr>
          <p:cNvSpPr>
            <a:spLocks xmlns:a="http://schemas.openxmlformats.org/drawingml/2006/main" noGrp="1"/>
          </p:cNvSpPr>
          <p:nvPr/>
        </p:nvSpPr>
        <p:spPr>
          <a:xfrm xmlns:a="http://schemas.openxmlformats.org/drawingml/2006/main">
            <a:off x="609600" y="1057275"/>
            <a:ext cx="109728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0">
                <a:solidFill>
                  <a:srgbClr val="59665F"/>
                </a:solidFill>
                <a:latin typeface="Meiryo"/>
                <a:ea typeface="Meiryo"/>
                <a:cs typeface="Meiryo"/>
              </a:defRPr>
            </a:defPPr>
          </a:lstStyle>
          <a:p xmlns:a="http://schemas.openxmlformats.org/drawingml/2006/main">
            <a:pPr>
              <a:lnSpc>
                <a:spcPct val="138000"/>
              </a:lnSpc>
              <a:buNone/>
              <a:defRPr sz="1950" b="0">
                <a:solidFill>
                  <a:srgbClr val="59665F"/>
                </a:solidFill>
                <a:latin typeface="Meiryo"/>
                <a:ea typeface="Meiryo"/>
                <a:cs typeface="Meiryo"/>
              </a:defRPr>
            </a:pPr>
            <a:r>
              <a:rPr sz="1950" b="0">
                <a:solidFill>
                  <a:srgbClr val="59665F"/>
                </a:solidFill>
                <a:latin typeface="Meiryo"/>
                <a:ea typeface="Meiryo"/>
                <a:cs typeface="Meiryo"/>
              </a:rPr>
              <a:t>架空の相談20件を確認すると、対象の違う相談が12件ありました。</a:t>
            </a:r>
          </a:p>
        </p:txBody>
      </p:sp>
      <p:sp>
        <p:nvSpPr>
          <p:cNvPr id="3" name="">
            <a:extLst xmlns:a="http://schemas.openxmlformats.org/drawingml/2006/main">
              <a:ext uri="{FF2B5EF4-FFF2-40B4-BE49-F238E27FC236}">
                <a16:creationId xmlns:a16="http://schemas.microsoft.com/office/drawing/2014/main" id="{DB0CE89C-C977-4511-B54F-862C99B8C422}"/>
              </a:ext>
            </a:extLst>
          </p:cNvPr>
          <p:cNvSpPr>
            <a:spLocks xmlns:a="http://schemas.openxmlformats.org/drawingml/2006/main" noGrp="1"/>
          </p:cNvSpPr>
          <p:nvPr/>
        </p:nvSpPr>
        <p:spPr>
          <a:xfrm xmlns:a="http://schemas.openxmlformats.org/drawingml/2006/main">
            <a:off x="609600" y="1781175"/>
            <a:ext cx="10972800"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4" name="text-3">
            <a:extLst xmlns:a="http://schemas.openxmlformats.org/drawingml/2006/main">
              <a:ext uri="{FF2B5EF4-FFF2-40B4-BE49-F238E27FC236}">
                <a16:creationId xmlns:a16="http://schemas.microsoft.com/office/drawing/2014/main" id="{638FA233-5808-4E5B-AC92-02E07FDAFD80}"/>
              </a:ext>
            </a:extLst>
          </p:cNvPr>
          <p:cNvSpPr>
            <a:spLocks xmlns:a="http://schemas.openxmlformats.org/drawingml/2006/main" noGrp="1"/>
          </p:cNvSpPr>
          <p:nvPr/>
        </p:nvSpPr>
        <p:spPr>
          <a:xfrm xmlns:a="http://schemas.openxmlformats.org/drawingml/2006/main">
            <a:off x="609600" y="1971675"/>
            <a:ext cx="109728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303735"/>
                </a:solidFill>
                <a:latin typeface="Meiryo"/>
                <a:ea typeface="Meiryo"/>
                <a:cs typeface="Meiryo"/>
              </a:defRPr>
            </a:defPPr>
          </a:lstStyle>
          <a:p xmlns:a="http://schemas.openxmlformats.org/drawingml/2006/main">
            <a:pPr>
              <a:lnSpc>
                <a:spcPct val="138000"/>
              </a:lnSpc>
              <a:buNone/>
              <a:defRPr sz="2100" b="0">
                <a:solidFill>
                  <a:srgbClr val="303735"/>
                </a:solidFill>
                <a:latin typeface="Meiryo"/>
                <a:ea typeface="Meiryo"/>
                <a:cs typeface="Meiryo"/>
              </a:defRPr>
            </a:pPr>
            <a:r>
              <a:rPr sz="2100" b="0">
                <a:solidFill>
                  <a:srgbClr val="303735"/>
                </a:solidFill>
                <a:latin typeface="Meiryo"/>
                <a:ea typeface="Meiryo"/>
                <a:cs typeface="Meiryo"/>
              </a:rPr>
              <a:t>20件の内訳：法人の入れ替え相談8件、個人向け1台の修理など12件。</a:t>
            </a:r>
          </a:p>
        </p:txBody>
      </p:sp>
      <p:sp>
        <p:nvSpPr>
          <p:cNvPr id="5" name="">
            <a:extLst xmlns:a="http://schemas.openxmlformats.org/drawingml/2006/main">
              <a:ext uri="{FF2B5EF4-FFF2-40B4-BE49-F238E27FC236}">
                <a16:creationId xmlns:a16="http://schemas.microsoft.com/office/drawing/2014/main" id="{A92B3BBD-6A76-491D-A7BB-EE2C266A8D2C}"/>
              </a:ext>
            </a:extLst>
          </p:cNvPr>
          <p:cNvSpPr>
            <a:spLocks xmlns:a="http://schemas.openxmlformats.org/drawingml/2006/main" noGrp="1"/>
          </p:cNvSpPr>
          <p:nvPr/>
        </p:nvSpPr>
        <p:spPr>
          <a:xfrm xmlns:a="http://schemas.openxmlformats.org/drawingml/2006/main">
            <a:off x="609600" y="2714625"/>
            <a:ext cx="10972800" cy="1390650"/>
          </a:xfrm>
          <a:prstGeom xmlns:a="http://schemas.openxmlformats.org/drawingml/2006/main" prst="rect">
            <a:avLst/>
          </a:prstGeom>
          <a:solidFill xmlns:a="http://schemas.openxmlformats.org/drawingml/2006/main">
            <a:srgbClr val="E4ECE5"/>
          </a:solidFill>
          <a:ln xmlns:a="http://schemas.openxmlformats.org/drawingml/2006/main" w="0">
            <a:noFill/>
          </a:ln>
        </p:spPr>
      </p:sp>
      <p:sp>
        <p:nvSpPr>
          <p:cNvPr id="6" name="text-5">
            <a:extLst xmlns:a="http://schemas.openxmlformats.org/drawingml/2006/main">
              <a:ext uri="{FF2B5EF4-FFF2-40B4-BE49-F238E27FC236}">
                <a16:creationId xmlns:a16="http://schemas.microsoft.com/office/drawing/2014/main" id="{8A0C5397-B3C8-4202-AB36-9D6BF563F785}"/>
              </a:ext>
            </a:extLst>
          </p:cNvPr>
          <p:cNvSpPr>
            <a:spLocks xmlns:a="http://schemas.openxmlformats.org/drawingml/2006/main" noGrp="1"/>
          </p:cNvSpPr>
          <p:nvPr/>
        </p:nvSpPr>
        <p:spPr>
          <a:xfrm xmlns:a="http://schemas.openxmlformats.org/drawingml/2006/main">
            <a:off x="828675" y="2857500"/>
            <a:ext cx="105346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800" b="1">
                <a:solidFill>
                  <a:srgbClr val="123B32"/>
                </a:solidFill>
                <a:latin typeface="Meiryo"/>
                <a:ea typeface="Meiryo"/>
                <a:cs typeface="Meiryo"/>
              </a:defRPr>
            </a:defPPr>
          </a:lstStyle>
          <a:p xmlns:a="http://schemas.openxmlformats.org/drawingml/2006/main">
            <a:pPr>
              <a:lnSpc>
                <a:spcPct val="138000"/>
              </a:lnSpc>
              <a:buNone/>
              <a:defRPr sz="1800" b="1">
                <a:solidFill>
                  <a:srgbClr val="123B32"/>
                </a:solidFill>
                <a:latin typeface="Meiryo"/>
                <a:ea typeface="Meiryo"/>
                <a:cs typeface="Meiryo"/>
              </a:defRPr>
            </a:pPr>
            <a:r>
              <a:rPr sz="1800" b="1">
                <a:solidFill>
                  <a:srgbClr val="123B32"/>
                </a:solidFill>
                <a:latin typeface="Meiryo"/>
                <a:ea typeface="Meiryo"/>
                <a:cs typeface="Meiryo"/>
              </a:rPr>
              <a:t>先にすること</a:t>
            </a:r>
          </a:p>
        </p:txBody>
      </p:sp>
      <p:sp>
        <p:nvSpPr>
          <p:cNvPr id="7" name="text-6">
            <a:extLst xmlns:a="http://schemas.openxmlformats.org/drawingml/2006/main">
              <a:ext uri="{FF2B5EF4-FFF2-40B4-BE49-F238E27FC236}">
                <a16:creationId xmlns:a16="http://schemas.microsoft.com/office/drawing/2014/main" id="{588D0481-1178-424A-B6C3-D4EFB2067DD5}"/>
              </a:ext>
            </a:extLst>
          </p:cNvPr>
          <p:cNvSpPr>
            <a:spLocks xmlns:a="http://schemas.openxmlformats.org/drawingml/2006/main" noGrp="1"/>
          </p:cNvSpPr>
          <p:nvPr/>
        </p:nvSpPr>
        <p:spPr>
          <a:xfrm xmlns:a="http://schemas.openxmlformats.org/drawingml/2006/main">
            <a:off x="828675" y="3276600"/>
            <a:ext cx="105346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400" b="1">
                <a:solidFill>
                  <a:srgbClr val="123B32"/>
                </a:solidFill>
                <a:latin typeface="Meiryo"/>
                <a:ea typeface="Meiryo"/>
                <a:cs typeface="Meiryo"/>
              </a:defRPr>
            </a:defPPr>
          </a:lstStyle>
          <a:p xmlns:a="http://schemas.openxmlformats.org/drawingml/2006/main">
            <a:pPr>
              <a:lnSpc>
                <a:spcPct val="138000"/>
              </a:lnSpc>
              <a:buNone/>
              <a:defRPr sz="2400" b="1">
                <a:solidFill>
                  <a:srgbClr val="123B32"/>
                </a:solidFill>
                <a:latin typeface="Meiryo"/>
                <a:ea typeface="Meiryo"/>
                <a:cs typeface="Meiryo"/>
              </a:defRPr>
            </a:pPr>
            <a:r>
              <a:rPr sz="2400" b="1">
                <a:solidFill>
                  <a:srgbClr val="123B32"/>
                </a:solidFill>
                <a:latin typeface="Meiryo"/>
                <a:ea typeface="Meiryo"/>
                <a:cs typeface="Meiryo"/>
              </a:rPr>
              <a:t>法人のパソコン入れ替え支援を、サービスページで具体的に説明する。</a:t>
            </a:r>
          </a:p>
        </p:txBody>
      </p:sp>
      <p:sp>
        <p:nvSpPr>
          <p:cNvPr id="8" name="text-7">
            <a:extLst xmlns:a="http://schemas.openxmlformats.org/drawingml/2006/main">
              <a:ext uri="{FF2B5EF4-FFF2-40B4-BE49-F238E27FC236}">
                <a16:creationId xmlns:a16="http://schemas.microsoft.com/office/drawing/2014/main" id="{0989A98C-842C-4D73-81F8-287A5AD1BF6E}"/>
              </a:ext>
            </a:extLst>
          </p:cNvPr>
          <p:cNvSpPr>
            <a:spLocks xmlns:a="http://schemas.openxmlformats.org/drawingml/2006/main" noGrp="1"/>
          </p:cNvSpPr>
          <p:nvPr/>
        </p:nvSpPr>
        <p:spPr>
          <a:xfrm xmlns:a="http://schemas.openxmlformats.org/drawingml/2006/main">
            <a:off x="609600" y="4419600"/>
            <a:ext cx="3238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875" b="1">
                <a:solidFill>
                  <a:srgbClr val="59665F"/>
                </a:solidFill>
                <a:latin typeface="Meiryo"/>
                <a:ea typeface="Meiryo"/>
                <a:cs typeface="Meiryo"/>
              </a:defRPr>
            </a:defPPr>
          </a:lstStyle>
          <a:p xmlns:a="http://schemas.openxmlformats.org/drawingml/2006/main">
            <a:pPr>
              <a:lnSpc>
                <a:spcPct val="138000"/>
              </a:lnSpc>
              <a:buNone/>
              <a:defRPr sz="1875" b="1">
                <a:solidFill>
                  <a:srgbClr val="59665F"/>
                </a:solidFill>
                <a:latin typeface="Meiryo"/>
                <a:ea typeface="Meiryo"/>
                <a:cs typeface="Meiryo"/>
              </a:defRPr>
            </a:pPr>
            <a:r>
              <a:rPr sz="1875" b="1">
                <a:solidFill>
                  <a:srgbClr val="59665F"/>
                </a:solidFill>
                <a:latin typeface="Meiryo"/>
                <a:ea typeface="Meiryo"/>
                <a:cs typeface="Meiryo"/>
              </a:rPr>
              <a:t>新しい記事を増やす</a:t>
            </a:r>
          </a:p>
        </p:txBody>
      </p:sp>
      <p:sp>
        <p:nvSpPr>
          <p:cNvPr id="9" name="text-8">
            <a:extLst xmlns:a="http://schemas.openxmlformats.org/drawingml/2006/main">
              <a:ext uri="{FF2B5EF4-FFF2-40B4-BE49-F238E27FC236}">
                <a16:creationId xmlns:a16="http://schemas.microsoft.com/office/drawing/2014/main" id="{0F78578C-1159-4425-9112-BB012274E611}"/>
              </a:ext>
            </a:extLst>
          </p:cNvPr>
          <p:cNvSpPr>
            <a:spLocks xmlns:a="http://schemas.openxmlformats.org/drawingml/2006/main" noGrp="1"/>
          </p:cNvSpPr>
          <p:nvPr/>
        </p:nvSpPr>
        <p:spPr>
          <a:xfrm xmlns:a="http://schemas.openxmlformats.org/drawingml/2006/main">
            <a:off x="3857625" y="4419600"/>
            <a:ext cx="77247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0">
                <a:solidFill>
                  <a:srgbClr val="303735"/>
                </a:solidFill>
                <a:latin typeface="Meiryo"/>
                <a:ea typeface="Meiryo"/>
                <a:cs typeface="Meiryo"/>
              </a:defRPr>
            </a:defPPr>
          </a:lstStyle>
          <a:p xmlns:a="http://schemas.openxmlformats.org/drawingml/2006/main">
            <a:pPr>
              <a:lnSpc>
                <a:spcPct val="138000"/>
              </a:lnSpc>
              <a:buNone/>
              <a:defRPr sz="1950" b="0">
                <a:solidFill>
                  <a:srgbClr val="303735"/>
                </a:solidFill>
                <a:latin typeface="Meiryo"/>
                <a:ea typeface="Meiryo"/>
                <a:cs typeface="Meiryo"/>
              </a:defRPr>
            </a:pPr>
            <a:r>
              <a:rPr sz="1950" b="0">
                <a:solidFill>
                  <a:srgbClr val="303735"/>
                </a:solidFill>
                <a:latin typeface="Meiryo"/>
                <a:ea typeface="Meiryo"/>
                <a:cs typeface="Meiryo"/>
              </a:rPr>
              <a:t>対象の伝わり方を確かめてから、必要なテーマを選ぶ。</a:t>
            </a:r>
          </a:p>
        </p:txBody>
      </p:sp>
      <p:sp>
        <p:nvSpPr>
          <p:cNvPr id="10" name="text-9">
            <a:extLst xmlns:a="http://schemas.openxmlformats.org/drawingml/2006/main">
              <a:ext uri="{FF2B5EF4-FFF2-40B4-BE49-F238E27FC236}">
                <a16:creationId xmlns:a16="http://schemas.microsoft.com/office/drawing/2014/main" id="{9CE18C57-26CE-4958-8F81-26C66EB441C4}"/>
              </a:ext>
            </a:extLst>
          </p:cNvPr>
          <p:cNvSpPr>
            <a:spLocks xmlns:a="http://schemas.openxmlformats.org/drawingml/2006/main" noGrp="1"/>
          </p:cNvSpPr>
          <p:nvPr/>
        </p:nvSpPr>
        <p:spPr>
          <a:xfrm xmlns:a="http://schemas.openxmlformats.org/drawingml/2006/main">
            <a:off x="609600" y="5048250"/>
            <a:ext cx="3238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875" b="1">
                <a:solidFill>
                  <a:srgbClr val="59665F"/>
                </a:solidFill>
                <a:latin typeface="Meiryo"/>
                <a:ea typeface="Meiryo"/>
                <a:cs typeface="Meiryo"/>
              </a:defRPr>
            </a:defPPr>
          </a:lstStyle>
          <a:p xmlns:a="http://schemas.openxmlformats.org/drawingml/2006/main">
            <a:pPr>
              <a:lnSpc>
                <a:spcPct val="138000"/>
              </a:lnSpc>
              <a:buNone/>
              <a:defRPr sz="1875" b="1">
                <a:solidFill>
                  <a:srgbClr val="59665F"/>
                </a:solidFill>
                <a:latin typeface="Meiryo"/>
                <a:ea typeface="Meiryo"/>
                <a:cs typeface="Meiryo"/>
              </a:defRPr>
            </a:pPr>
            <a:r>
              <a:rPr sz="1875" b="1">
                <a:solidFill>
                  <a:srgbClr val="59665F"/>
                </a:solidFill>
                <a:latin typeface="Meiryo"/>
                <a:ea typeface="Meiryo"/>
                <a:cs typeface="Meiryo"/>
              </a:rPr>
              <a:t>広告を増額する</a:t>
            </a:r>
          </a:p>
        </p:txBody>
      </p:sp>
      <p:sp>
        <p:nvSpPr>
          <p:cNvPr id="11" name="text-10">
            <a:extLst xmlns:a="http://schemas.openxmlformats.org/drawingml/2006/main">
              <a:ext uri="{FF2B5EF4-FFF2-40B4-BE49-F238E27FC236}">
                <a16:creationId xmlns:a16="http://schemas.microsoft.com/office/drawing/2014/main" id="{1CACCC53-D1B3-41AD-96D8-D8B7794B466B}"/>
              </a:ext>
            </a:extLst>
          </p:cNvPr>
          <p:cNvSpPr>
            <a:spLocks xmlns:a="http://schemas.openxmlformats.org/drawingml/2006/main" noGrp="1"/>
          </p:cNvSpPr>
          <p:nvPr/>
        </p:nvSpPr>
        <p:spPr>
          <a:xfrm xmlns:a="http://schemas.openxmlformats.org/drawingml/2006/main">
            <a:off x="3857625" y="5048250"/>
            <a:ext cx="772477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0">
                <a:solidFill>
                  <a:srgbClr val="303735"/>
                </a:solidFill>
                <a:latin typeface="Meiryo"/>
                <a:ea typeface="Meiryo"/>
                <a:cs typeface="Meiryo"/>
              </a:defRPr>
            </a:defPPr>
          </a:lstStyle>
          <a:p xmlns:a="http://schemas.openxmlformats.org/drawingml/2006/main">
            <a:pPr>
              <a:lnSpc>
                <a:spcPct val="138000"/>
              </a:lnSpc>
              <a:buNone/>
              <a:defRPr sz="1950" b="0">
                <a:solidFill>
                  <a:srgbClr val="303735"/>
                </a:solidFill>
                <a:latin typeface="Meiryo"/>
                <a:ea typeface="Meiryo"/>
                <a:cs typeface="Meiryo"/>
              </a:defRPr>
            </a:pPr>
            <a:r>
              <a:rPr sz="1950" b="0">
                <a:solidFill>
                  <a:srgbClr val="303735"/>
                </a:solidFill>
                <a:latin typeface="Meiryo"/>
                <a:ea typeface="Meiryo"/>
                <a:cs typeface="Meiryo"/>
              </a:rPr>
              <a:t>対象外の相談を増やさないか、先に確認する。</a:t>
            </a:r>
          </a:p>
        </p:txBody>
      </p:sp>
      <p:sp>
        <p:nvSpPr>
          <p:cNvPr id="12" name="">
            <a:extLst xmlns:a="http://schemas.openxmlformats.org/drawingml/2006/main">
              <a:ext uri="{FF2B5EF4-FFF2-40B4-BE49-F238E27FC236}">
                <a16:creationId xmlns:a16="http://schemas.microsoft.com/office/drawing/2014/main" id="{3786886E-B141-4806-BBBA-A8DC7E018238}"/>
              </a:ext>
            </a:extLst>
          </p:cNvPr>
          <p:cNvSpPr>
            <a:spLocks xmlns:a="http://schemas.openxmlformats.org/drawingml/2006/main" noGrp="1"/>
          </p:cNvSpPr>
          <p:nvPr/>
        </p:nvSpPr>
        <p:spPr>
          <a:xfrm xmlns:a="http://schemas.openxmlformats.org/drawingml/2006/main">
            <a:off x="609600" y="5905500"/>
            <a:ext cx="10972800" cy="953"/>
          </a:xfrm>
          <a:prstGeom xmlns:a="http://schemas.openxmlformats.org/drawingml/2006/main" prst="line">
            <a:avLst/>
          </a:prstGeom>
          <a:noFill xmlns:a="http://schemas.openxmlformats.org/drawingml/2006/main"/>
          <a:ln xmlns:a="http://schemas.openxmlformats.org/drawingml/2006/main" w="19050">
            <a:solidFill>
              <a:srgbClr val="123B32"/>
            </a:solidFill>
          </a:ln>
        </p:spPr>
      </p:sp>
      <p:sp>
        <p:nvSpPr>
          <p:cNvPr id="13" name="text-12">
            <a:extLst xmlns:a="http://schemas.openxmlformats.org/drawingml/2006/main">
              <a:ext uri="{FF2B5EF4-FFF2-40B4-BE49-F238E27FC236}">
                <a16:creationId xmlns:a16="http://schemas.microsoft.com/office/drawing/2014/main" id="{F592A38E-0A56-4DDF-8503-9B6189F6C78F}"/>
              </a:ext>
            </a:extLst>
          </p:cNvPr>
          <p:cNvSpPr>
            <a:spLocks xmlns:a="http://schemas.openxmlformats.org/drawingml/2006/main" noGrp="1"/>
          </p:cNvSpPr>
          <p:nvPr/>
        </p:nvSpPr>
        <p:spPr>
          <a:xfrm xmlns:a="http://schemas.openxmlformats.org/drawingml/2006/main">
            <a:off x="609600" y="608647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725" b="1">
                <a:solidFill>
                  <a:srgbClr val="123B32"/>
                </a:solidFill>
                <a:latin typeface="Meiryo"/>
                <a:ea typeface="Meiryo"/>
                <a:cs typeface="Meiryo"/>
              </a:defRPr>
            </a:defPPr>
          </a:lstStyle>
          <a:p xmlns:a="http://schemas.openxmlformats.org/drawingml/2006/main">
            <a:pPr>
              <a:lnSpc>
                <a:spcPct val="138000"/>
              </a:lnSpc>
              <a:buNone/>
              <a:defRPr sz="1725" b="1">
                <a:solidFill>
                  <a:srgbClr val="123B32"/>
                </a:solidFill>
                <a:latin typeface="Meiryo"/>
                <a:ea typeface="Meiryo"/>
                <a:cs typeface="Meiryo"/>
              </a:defRPr>
            </a:pPr>
            <a:r>
              <a:rPr sz="1725" b="1">
                <a:solidFill>
                  <a:srgbClr val="123B32"/>
                </a:solidFill>
                <a:latin typeface="Meiryo"/>
                <a:ea typeface="Meiryo"/>
                <a:cs typeface="Meiryo"/>
              </a:rPr>
              <a:t>「なぜその改修から始めるか」を、相談の記録で説明できます。</a:t>
            </a:r>
          </a:p>
        </p:txBody>
      </p:sp>
      <p:sp>
        <p:nvSpPr>
          <p:cNvPr id="14" name="text-13">
            <a:extLst xmlns:a="http://schemas.openxmlformats.org/drawingml/2006/main">
              <a:ext uri="{FF2B5EF4-FFF2-40B4-BE49-F238E27FC236}">
                <a16:creationId xmlns:a16="http://schemas.microsoft.com/office/drawing/2014/main" id="{3B10732E-0ED0-4920-8456-B5C43C137282}"/>
              </a:ext>
            </a:extLst>
          </p:cNvPr>
          <p:cNvSpPr>
            <a:spLocks xmlns:a="http://schemas.openxmlformats.org/drawingml/2006/main" noGrp="1"/>
          </p:cNvSpPr>
          <p:nvPr/>
        </p:nvSpPr>
        <p:spPr>
          <a:xfrm xmlns:a="http://schemas.openxmlformats.org/drawingml/2006/main">
            <a:off x="609600" y="6657975"/>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C.elegance  /  企業・場面・数値は架空の説明例</a:t>
            </a:r>
          </a:p>
        </p:txBody>
      </p:sp>
      <p:sp>
        <p:nvSpPr>
          <p:cNvPr id="15" name="text-14">
            <a:extLst xmlns:a="http://schemas.openxmlformats.org/drawingml/2006/main">
              <a:ext uri="{FF2B5EF4-FFF2-40B4-BE49-F238E27FC236}">
                <a16:creationId xmlns:a16="http://schemas.microsoft.com/office/drawing/2014/main" id="{C960CA16-043F-4CF6-A27E-0E3BBC5C5B49}"/>
              </a:ext>
            </a:extLst>
          </p:cNvPr>
          <p:cNvSpPr>
            <a:spLocks xmlns:a="http://schemas.openxmlformats.org/drawingml/2006/main" noGrp="1"/>
          </p:cNvSpPr>
          <p:nvPr/>
        </p:nvSpPr>
        <p:spPr>
          <a:xfrm xmlns:a="http://schemas.openxmlformats.org/drawingml/2006/main">
            <a:off x="10668000" y="6657975"/>
            <a:ext cx="9144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09 / 14</a:t>
            </a:r>
          </a:p>
        </p:txBody>
      </p:sp>
    </p:spTree>
    <p:extLst>
      <p:ext uri="{BB962C8B-B14F-4D97-AF65-F5344CB8AC3E}">
        <p14:creationId xmlns:p14="http://schemas.microsoft.com/office/powerpoint/2010/main" val="549212336"/>
      </p:ext>
    </p:extLst>
  </p:cSld>
</p:sld>
</file>

<file path=ppt/slides/slide10.xml><?xml version="1.0" encoding="utf-8"?>
<p:sld xmlns:p="http://schemas.openxmlformats.org/presentationml/2006/main">
  <p:cSld>
    <p:bg>
      <p:bgPr>
        <a:solidFill xmlns:a="http://schemas.openxmlformats.org/drawingml/2006/main">
          <a:srgbClr val="F6F5EF"/>
        </a:solidFill>
      </p:bgPr>
    </p:bg>
    <p:spTree>
      <p:nvGrpSpPr>
        <p:cNvPr id="1" name=""/>
        <p:cNvGrpSpPr/>
        <p:nvPr/>
      </p:nvGrpSpPr>
      <p:grpSpPr>
        <a:xfrm xmlns:a="http://schemas.openxmlformats.org/drawingml/2006/main"/>
      </p:grpSpPr>
      <p:sp>
        <p:nvSpPr>
          <p:cNvPr id="19" name="slide-heading">
            <a:extLst xmlns:a="http://schemas.openxmlformats.org/drawingml/2006/main">
              <a:ext uri="{FF2B5EF4-FFF2-40B4-BE49-F238E27FC236}">
                <a16:creationId xmlns:a16="http://schemas.microsoft.com/office/drawing/2014/main" id="{21DF46F4-3CD7-4656-B966-0CA9A5F036CC}"/>
              </a:ext>
            </a:extLst>
          </p:cNvPr>
          <p:cNvSpPr>
            <a:spLocks xmlns:a="http://schemas.openxmlformats.org/drawingml/2006/main" noGrp="1"/>
          </p:cNvSpPr>
          <p:nvPr/>
        </p:nvSpPr>
        <p:spPr>
          <a:xfrm xmlns:a="http://schemas.openxmlformats.org/drawingml/2006/main">
            <a:off x="609600" y="371475"/>
            <a:ext cx="109728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150" b="1">
                <a:solidFill>
                  <a:srgbClr val="123B32"/>
                </a:solidFill>
                <a:latin typeface="Meiryo"/>
                <a:ea typeface="Meiryo"/>
                <a:cs typeface="Meiryo"/>
              </a:defRPr>
            </a:defPPr>
          </a:lstStyle>
          <a:p xmlns:a="http://schemas.openxmlformats.org/drawingml/2006/main">
            <a:pPr>
              <a:lnSpc>
                <a:spcPct val="138000"/>
              </a:lnSpc>
              <a:buNone/>
              <a:defRPr sz="3150" b="1">
                <a:solidFill>
                  <a:srgbClr val="123B32"/>
                </a:solidFill>
                <a:latin typeface="Meiryo"/>
                <a:ea typeface="Meiryo"/>
                <a:cs typeface="Meiryo"/>
              </a:defRPr>
            </a:pPr>
            <a:r>
              <a:rPr sz="3150" b="1">
                <a:solidFill>
                  <a:srgbClr val="123B32"/>
                </a:solidFill>
                <a:latin typeface="Meiryo"/>
                <a:ea typeface="Meiryo"/>
                <a:cs typeface="Meiryo"/>
              </a:rPr>
              <a:t>ページ改修で、実際に行う仕事</a:t>
            </a:r>
          </a:p>
        </p:txBody>
      </p:sp>
      <p:sp>
        <p:nvSpPr>
          <p:cNvPr id="2" name="text-1">
            <a:extLst xmlns:a="http://schemas.openxmlformats.org/drawingml/2006/main">
              <a:ext uri="{FF2B5EF4-FFF2-40B4-BE49-F238E27FC236}">
                <a16:creationId xmlns:a16="http://schemas.microsoft.com/office/drawing/2014/main" id="{FD3A66EF-3978-42E7-8E2F-CC96E0549631}"/>
              </a:ext>
            </a:extLst>
          </p:cNvPr>
          <p:cNvSpPr>
            <a:spLocks xmlns:a="http://schemas.openxmlformats.org/drawingml/2006/main" noGrp="1"/>
          </p:cNvSpPr>
          <p:nvPr/>
        </p:nvSpPr>
        <p:spPr>
          <a:xfrm xmlns:a="http://schemas.openxmlformats.org/drawingml/2006/main">
            <a:off x="609600" y="1057275"/>
            <a:ext cx="109728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0">
                <a:solidFill>
                  <a:srgbClr val="59665F"/>
                </a:solidFill>
                <a:latin typeface="Meiryo"/>
                <a:ea typeface="Meiryo"/>
                <a:cs typeface="Meiryo"/>
              </a:defRPr>
            </a:defPPr>
          </a:lstStyle>
          <a:p xmlns:a="http://schemas.openxmlformats.org/drawingml/2006/main">
            <a:pPr>
              <a:lnSpc>
                <a:spcPct val="138000"/>
              </a:lnSpc>
              <a:buNone/>
              <a:defRPr sz="1950" b="0">
                <a:solidFill>
                  <a:srgbClr val="59665F"/>
                </a:solidFill>
                <a:latin typeface="Meiryo"/>
                <a:ea typeface="Meiryo"/>
                <a:cs typeface="Meiryo"/>
              </a:defRPr>
            </a:pPr>
            <a:r>
              <a:rPr sz="1950" b="0">
                <a:solidFill>
                  <a:srgbClr val="59665F"/>
                </a:solidFill>
                <a:latin typeface="Meiryo"/>
                <a:ea typeface="Meiryo"/>
                <a:cs typeface="Meiryo"/>
              </a:rPr>
              <a:t>デザインを変える前に、公開してよい事実をサービス担当者とそろえます。</a:t>
            </a:r>
          </a:p>
        </p:txBody>
      </p:sp>
      <p:sp>
        <p:nvSpPr>
          <p:cNvPr id="3" name="">
            <a:extLst xmlns:a="http://schemas.openxmlformats.org/drawingml/2006/main">
              <a:ext uri="{FF2B5EF4-FFF2-40B4-BE49-F238E27FC236}">
                <a16:creationId xmlns:a16="http://schemas.microsoft.com/office/drawing/2014/main" id="{9FFD93F5-426D-4495-BE6A-309D14FD510F}"/>
              </a:ext>
            </a:extLst>
          </p:cNvPr>
          <p:cNvSpPr>
            <a:spLocks xmlns:a="http://schemas.openxmlformats.org/drawingml/2006/main" noGrp="1"/>
          </p:cNvSpPr>
          <p:nvPr/>
        </p:nvSpPr>
        <p:spPr>
          <a:xfrm xmlns:a="http://schemas.openxmlformats.org/drawingml/2006/main">
            <a:off x="609600" y="1781175"/>
            <a:ext cx="10972800"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4" name="text-3">
            <a:extLst xmlns:a="http://schemas.openxmlformats.org/drawingml/2006/main">
              <a:ext uri="{FF2B5EF4-FFF2-40B4-BE49-F238E27FC236}">
                <a16:creationId xmlns:a16="http://schemas.microsoft.com/office/drawing/2014/main" id="{D118ABF0-3B2B-46EE-8C75-36E02BED80D9}"/>
              </a:ext>
            </a:extLst>
          </p:cNvPr>
          <p:cNvSpPr>
            <a:spLocks xmlns:a="http://schemas.openxmlformats.org/drawingml/2006/main" noGrp="1"/>
          </p:cNvSpPr>
          <p:nvPr/>
        </p:nvSpPr>
        <p:spPr>
          <a:xfrm xmlns:a="http://schemas.openxmlformats.org/drawingml/2006/main">
            <a:off x="609600" y="1971675"/>
            <a:ext cx="8572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850" b="1">
                <a:solidFill>
                  <a:srgbClr val="123B32"/>
                </a:solidFill>
                <a:latin typeface="Meiryo"/>
                <a:ea typeface="Meiryo"/>
                <a:cs typeface="Meiryo"/>
              </a:defRPr>
            </a:defPPr>
          </a:lstStyle>
          <a:p xmlns:a="http://schemas.openxmlformats.org/drawingml/2006/main">
            <a:pPr>
              <a:lnSpc>
                <a:spcPct val="138000"/>
              </a:lnSpc>
              <a:buNone/>
              <a:defRPr sz="2850" b="1">
                <a:solidFill>
                  <a:srgbClr val="123B32"/>
                </a:solidFill>
                <a:latin typeface="Meiryo"/>
                <a:ea typeface="Meiryo"/>
                <a:cs typeface="Meiryo"/>
              </a:defRPr>
            </a:pPr>
            <a:r>
              <a:rPr sz="2850" b="1">
                <a:solidFill>
                  <a:srgbClr val="123B32"/>
                </a:solidFill>
                <a:latin typeface="Meiryo"/>
                <a:ea typeface="Meiryo"/>
                <a:cs typeface="Meiryo"/>
              </a:rPr>
              <a:t>1</a:t>
            </a:r>
          </a:p>
        </p:txBody>
      </p:sp>
      <p:sp>
        <p:nvSpPr>
          <p:cNvPr id="5" name="text-4">
            <a:extLst xmlns:a="http://schemas.openxmlformats.org/drawingml/2006/main">
              <a:ext uri="{FF2B5EF4-FFF2-40B4-BE49-F238E27FC236}">
                <a16:creationId xmlns:a16="http://schemas.microsoft.com/office/drawing/2014/main" id="{D485FE2C-8ABE-4E82-A4DA-D368F3AF39BE}"/>
              </a:ext>
            </a:extLst>
          </p:cNvPr>
          <p:cNvSpPr>
            <a:spLocks xmlns:a="http://schemas.openxmlformats.org/drawingml/2006/main" noGrp="1"/>
          </p:cNvSpPr>
          <p:nvPr/>
        </p:nvSpPr>
        <p:spPr>
          <a:xfrm xmlns:a="http://schemas.openxmlformats.org/drawingml/2006/main">
            <a:off x="1685925" y="1971675"/>
            <a:ext cx="98964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1">
                <a:solidFill>
                  <a:srgbClr val="123B32"/>
                </a:solidFill>
                <a:latin typeface="Meiryo"/>
                <a:ea typeface="Meiryo"/>
                <a:cs typeface="Meiryo"/>
              </a:defRPr>
            </a:defPPr>
          </a:lstStyle>
          <a:p xmlns:a="http://schemas.openxmlformats.org/drawingml/2006/main">
            <a:pPr>
              <a:lnSpc>
                <a:spcPct val="138000"/>
              </a:lnSpc>
              <a:buNone/>
              <a:defRPr sz="2250" b="1">
                <a:solidFill>
                  <a:srgbClr val="123B32"/>
                </a:solidFill>
                <a:latin typeface="Meiryo"/>
                <a:ea typeface="Meiryo"/>
                <a:cs typeface="Meiryo"/>
              </a:defRPr>
            </a:pPr>
            <a:r>
              <a:rPr sz="2250" b="1">
                <a:solidFill>
                  <a:srgbClr val="123B32"/>
                </a:solidFill>
                <a:latin typeface="Meiryo"/>
                <a:ea typeface="Meiryo"/>
                <a:cs typeface="Meiryo"/>
              </a:rPr>
              <a:t>営業担当から事実を集める</a:t>
            </a:r>
          </a:p>
        </p:txBody>
      </p:sp>
      <p:sp>
        <p:nvSpPr>
          <p:cNvPr id="6" name="text-5">
            <a:extLst xmlns:a="http://schemas.openxmlformats.org/drawingml/2006/main">
              <a:ext uri="{FF2B5EF4-FFF2-40B4-BE49-F238E27FC236}">
                <a16:creationId xmlns:a16="http://schemas.microsoft.com/office/drawing/2014/main" id="{CBBA18CC-DD8E-4DCB-97BC-604FCA94F4BE}"/>
              </a:ext>
            </a:extLst>
          </p:cNvPr>
          <p:cNvSpPr>
            <a:spLocks xmlns:a="http://schemas.openxmlformats.org/drawingml/2006/main" noGrp="1"/>
          </p:cNvSpPr>
          <p:nvPr/>
        </p:nvSpPr>
        <p:spPr>
          <a:xfrm xmlns:a="http://schemas.openxmlformats.org/drawingml/2006/main">
            <a:off x="1685925" y="2457450"/>
            <a:ext cx="9896475"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303735"/>
                </a:solidFill>
                <a:latin typeface="Meiryo"/>
                <a:ea typeface="Meiryo"/>
                <a:cs typeface="Meiryo"/>
              </a:defRPr>
            </a:defPPr>
          </a:lstStyle>
          <a:p xmlns:a="http://schemas.openxmlformats.org/drawingml/2006/main">
            <a:pPr>
              <a:lnSpc>
                <a:spcPct val="138000"/>
              </a:lnSpc>
              <a:buNone/>
              <a:defRPr sz="2100" b="0">
                <a:solidFill>
                  <a:srgbClr val="303735"/>
                </a:solidFill>
                <a:latin typeface="Meiryo"/>
                <a:ea typeface="Meiryo"/>
                <a:cs typeface="Meiryo"/>
              </a:defRPr>
            </a:pPr>
            <a:r>
              <a:rPr sz="2100" b="0">
                <a:solidFill>
                  <a:srgbClr val="303735"/>
                </a:solidFill>
                <a:latin typeface="Meiryo"/>
                <a:ea typeface="Meiryo"/>
                <a:cs typeface="Meiryo"/>
              </a:rPr>
              <a:t>対象の相談、相談時に聞くこと、見積の前に決めることを確認する。</a:t>
            </a:r>
          </a:p>
        </p:txBody>
      </p:sp>
      <p:sp>
        <p:nvSpPr>
          <p:cNvPr id="7" name="">
            <a:extLst xmlns:a="http://schemas.openxmlformats.org/drawingml/2006/main">
              <a:ext uri="{FF2B5EF4-FFF2-40B4-BE49-F238E27FC236}">
                <a16:creationId xmlns:a16="http://schemas.microsoft.com/office/drawing/2014/main" id="{8AA67139-B669-4140-8BCC-4DA1FA4FFAA5}"/>
              </a:ext>
            </a:extLst>
          </p:cNvPr>
          <p:cNvSpPr>
            <a:spLocks xmlns:a="http://schemas.openxmlformats.org/drawingml/2006/main" noGrp="1"/>
          </p:cNvSpPr>
          <p:nvPr/>
        </p:nvSpPr>
        <p:spPr>
          <a:xfrm xmlns:a="http://schemas.openxmlformats.org/drawingml/2006/main">
            <a:off x="1685925" y="3028950"/>
            <a:ext cx="9896475"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8" name="text-7">
            <a:extLst xmlns:a="http://schemas.openxmlformats.org/drawingml/2006/main">
              <a:ext uri="{FF2B5EF4-FFF2-40B4-BE49-F238E27FC236}">
                <a16:creationId xmlns:a16="http://schemas.microsoft.com/office/drawing/2014/main" id="{FEED721F-DCB5-40BE-BA15-A50DF4FCCE09}"/>
              </a:ext>
            </a:extLst>
          </p:cNvPr>
          <p:cNvSpPr>
            <a:spLocks xmlns:a="http://schemas.openxmlformats.org/drawingml/2006/main" noGrp="1"/>
          </p:cNvSpPr>
          <p:nvPr/>
        </p:nvSpPr>
        <p:spPr>
          <a:xfrm xmlns:a="http://schemas.openxmlformats.org/drawingml/2006/main">
            <a:off x="609600" y="3171825"/>
            <a:ext cx="8572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850" b="1">
                <a:solidFill>
                  <a:srgbClr val="123B32"/>
                </a:solidFill>
                <a:latin typeface="Meiryo"/>
                <a:ea typeface="Meiryo"/>
                <a:cs typeface="Meiryo"/>
              </a:defRPr>
            </a:defPPr>
          </a:lstStyle>
          <a:p xmlns:a="http://schemas.openxmlformats.org/drawingml/2006/main">
            <a:pPr>
              <a:lnSpc>
                <a:spcPct val="138000"/>
              </a:lnSpc>
              <a:buNone/>
              <a:defRPr sz="2850" b="1">
                <a:solidFill>
                  <a:srgbClr val="123B32"/>
                </a:solidFill>
                <a:latin typeface="Meiryo"/>
                <a:ea typeface="Meiryo"/>
                <a:cs typeface="Meiryo"/>
              </a:defRPr>
            </a:pPr>
            <a:r>
              <a:rPr sz="2850" b="1">
                <a:solidFill>
                  <a:srgbClr val="123B32"/>
                </a:solidFill>
                <a:latin typeface="Meiryo"/>
                <a:ea typeface="Meiryo"/>
                <a:cs typeface="Meiryo"/>
              </a:rPr>
              <a:t>2</a:t>
            </a:r>
          </a:p>
        </p:txBody>
      </p:sp>
      <p:sp>
        <p:nvSpPr>
          <p:cNvPr id="9" name="text-8">
            <a:extLst xmlns:a="http://schemas.openxmlformats.org/drawingml/2006/main">
              <a:ext uri="{FF2B5EF4-FFF2-40B4-BE49-F238E27FC236}">
                <a16:creationId xmlns:a16="http://schemas.microsoft.com/office/drawing/2014/main" id="{432B45E6-CE84-46A2-B9A5-82C85342524C}"/>
              </a:ext>
            </a:extLst>
          </p:cNvPr>
          <p:cNvSpPr>
            <a:spLocks xmlns:a="http://schemas.openxmlformats.org/drawingml/2006/main" noGrp="1"/>
          </p:cNvSpPr>
          <p:nvPr/>
        </p:nvSpPr>
        <p:spPr>
          <a:xfrm xmlns:a="http://schemas.openxmlformats.org/drawingml/2006/main">
            <a:off x="1685925" y="3171825"/>
            <a:ext cx="98964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1">
                <a:solidFill>
                  <a:srgbClr val="123B32"/>
                </a:solidFill>
                <a:latin typeface="Meiryo"/>
                <a:ea typeface="Meiryo"/>
                <a:cs typeface="Meiryo"/>
              </a:defRPr>
            </a:defPPr>
          </a:lstStyle>
          <a:p xmlns:a="http://schemas.openxmlformats.org/drawingml/2006/main">
            <a:pPr>
              <a:lnSpc>
                <a:spcPct val="138000"/>
              </a:lnSpc>
              <a:buNone/>
              <a:defRPr sz="2250" b="1">
                <a:solidFill>
                  <a:srgbClr val="123B32"/>
                </a:solidFill>
                <a:latin typeface="Meiryo"/>
                <a:ea typeface="Meiryo"/>
                <a:cs typeface="Meiryo"/>
              </a:defRPr>
            </a:pPr>
            <a:r>
              <a:rPr sz="2250" b="1">
                <a:solidFill>
                  <a:srgbClr val="123B32"/>
                </a:solidFill>
                <a:latin typeface="Meiryo"/>
                <a:ea typeface="Meiryo"/>
                <a:cs typeface="Meiryo"/>
              </a:rPr>
              <a:t>顧客が読める文章にする</a:t>
            </a:r>
          </a:p>
        </p:txBody>
      </p:sp>
      <p:sp>
        <p:nvSpPr>
          <p:cNvPr id="10" name="text-9">
            <a:extLst xmlns:a="http://schemas.openxmlformats.org/drawingml/2006/main">
              <a:ext uri="{FF2B5EF4-FFF2-40B4-BE49-F238E27FC236}">
                <a16:creationId xmlns:a16="http://schemas.microsoft.com/office/drawing/2014/main" id="{280DA25B-AFEC-4D9F-A4AE-4FE06E9C2F12}"/>
              </a:ext>
            </a:extLst>
          </p:cNvPr>
          <p:cNvSpPr>
            <a:spLocks xmlns:a="http://schemas.openxmlformats.org/drawingml/2006/main" noGrp="1"/>
          </p:cNvSpPr>
          <p:nvPr/>
        </p:nvSpPr>
        <p:spPr>
          <a:xfrm xmlns:a="http://schemas.openxmlformats.org/drawingml/2006/main">
            <a:off x="1685925" y="3657600"/>
            <a:ext cx="9896475"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303735"/>
                </a:solidFill>
                <a:latin typeface="Meiryo"/>
                <a:ea typeface="Meiryo"/>
                <a:cs typeface="Meiryo"/>
              </a:defRPr>
            </a:defPPr>
          </a:lstStyle>
          <a:p xmlns:a="http://schemas.openxmlformats.org/drawingml/2006/main">
            <a:pPr>
              <a:lnSpc>
                <a:spcPct val="138000"/>
              </a:lnSpc>
              <a:buNone/>
              <a:defRPr sz="2100" b="0">
                <a:solidFill>
                  <a:srgbClr val="303735"/>
                </a:solidFill>
                <a:latin typeface="Meiryo"/>
                <a:ea typeface="Meiryo"/>
                <a:cs typeface="Meiryo"/>
              </a:defRPr>
            </a:pPr>
            <a:r>
              <a:rPr sz="2100" b="0">
                <a:solidFill>
                  <a:srgbClr val="303735"/>
                </a:solidFill>
                <a:latin typeface="Meiryo"/>
                <a:ea typeface="Meiryo"/>
                <a:cs typeface="Meiryo"/>
              </a:rPr>
              <a:t>対象・作業範囲・相談の始め方を書き、担当者が内容を確かめる。</a:t>
            </a:r>
          </a:p>
        </p:txBody>
      </p:sp>
      <p:sp>
        <p:nvSpPr>
          <p:cNvPr id="11" name="">
            <a:extLst xmlns:a="http://schemas.openxmlformats.org/drawingml/2006/main">
              <a:ext uri="{FF2B5EF4-FFF2-40B4-BE49-F238E27FC236}">
                <a16:creationId xmlns:a16="http://schemas.microsoft.com/office/drawing/2014/main" id="{37E205EE-BC92-4AD6-A286-E9A90FBC168A}"/>
              </a:ext>
            </a:extLst>
          </p:cNvPr>
          <p:cNvSpPr>
            <a:spLocks xmlns:a="http://schemas.openxmlformats.org/drawingml/2006/main" noGrp="1"/>
          </p:cNvSpPr>
          <p:nvPr/>
        </p:nvSpPr>
        <p:spPr>
          <a:xfrm xmlns:a="http://schemas.openxmlformats.org/drawingml/2006/main">
            <a:off x="1685925" y="4229100"/>
            <a:ext cx="9896475"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12" name="text-11">
            <a:extLst xmlns:a="http://schemas.openxmlformats.org/drawingml/2006/main">
              <a:ext uri="{FF2B5EF4-FFF2-40B4-BE49-F238E27FC236}">
                <a16:creationId xmlns:a16="http://schemas.microsoft.com/office/drawing/2014/main" id="{5E3DE220-19DF-4B34-8833-1B446C222862}"/>
              </a:ext>
            </a:extLst>
          </p:cNvPr>
          <p:cNvSpPr>
            <a:spLocks xmlns:a="http://schemas.openxmlformats.org/drawingml/2006/main" noGrp="1"/>
          </p:cNvSpPr>
          <p:nvPr/>
        </p:nvSpPr>
        <p:spPr>
          <a:xfrm xmlns:a="http://schemas.openxmlformats.org/drawingml/2006/main">
            <a:off x="609600" y="4371975"/>
            <a:ext cx="8572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850" b="1">
                <a:solidFill>
                  <a:srgbClr val="123B32"/>
                </a:solidFill>
                <a:latin typeface="Meiryo"/>
                <a:ea typeface="Meiryo"/>
                <a:cs typeface="Meiryo"/>
              </a:defRPr>
            </a:defPPr>
          </a:lstStyle>
          <a:p xmlns:a="http://schemas.openxmlformats.org/drawingml/2006/main">
            <a:pPr>
              <a:lnSpc>
                <a:spcPct val="138000"/>
              </a:lnSpc>
              <a:buNone/>
              <a:defRPr sz="2850" b="1">
                <a:solidFill>
                  <a:srgbClr val="123B32"/>
                </a:solidFill>
                <a:latin typeface="Meiryo"/>
                <a:ea typeface="Meiryo"/>
                <a:cs typeface="Meiryo"/>
              </a:defRPr>
            </a:pPr>
            <a:r>
              <a:rPr sz="2850" b="1">
                <a:solidFill>
                  <a:srgbClr val="123B32"/>
                </a:solidFill>
                <a:latin typeface="Meiryo"/>
                <a:ea typeface="Meiryo"/>
                <a:cs typeface="Meiryo"/>
              </a:rPr>
              <a:t>3</a:t>
            </a:r>
          </a:p>
        </p:txBody>
      </p:sp>
      <p:sp>
        <p:nvSpPr>
          <p:cNvPr id="13" name="text-12">
            <a:extLst xmlns:a="http://schemas.openxmlformats.org/drawingml/2006/main">
              <a:ext uri="{FF2B5EF4-FFF2-40B4-BE49-F238E27FC236}">
                <a16:creationId xmlns:a16="http://schemas.microsoft.com/office/drawing/2014/main" id="{746DF301-0425-4506-9A83-A9B6558F89EA}"/>
              </a:ext>
            </a:extLst>
          </p:cNvPr>
          <p:cNvSpPr>
            <a:spLocks xmlns:a="http://schemas.openxmlformats.org/drawingml/2006/main" noGrp="1"/>
          </p:cNvSpPr>
          <p:nvPr/>
        </p:nvSpPr>
        <p:spPr>
          <a:xfrm xmlns:a="http://schemas.openxmlformats.org/drawingml/2006/main">
            <a:off x="1685925" y="4371975"/>
            <a:ext cx="989647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1">
                <a:solidFill>
                  <a:srgbClr val="123B32"/>
                </a:solidFill>
                <a:latin typeface="Meiryo"/>
                <a:ea typeface="Meiryo"/>
                <a:cs typeface="Meiryo"/>
              </a:defRPr>
            </a:defPPr>
          </a:lstStyle>
          <a:p xmlns:a="http://schemas.openxmlformats.org/drawingml/2006/main">
            <a:pPr>
              <a:lnSpc>
                <a:spcPct val="138000"/>
              </a:lnSpc>
              <a:buNone/>
              <a:defRPr sz="2250" b="1">
                <a:solidFill>
                  <a:srgbClr val="123B32"/>
                </a:solidFill>
                <a:latin typeface="Meiryo"/>
                <a:ea typeface="Meiryo"/>
                <a:cs typeface="Meiryo"/>
              </a:defRPr>
            </a:pPr>
            <a:r>
              <a:rPr sz="2250" b="1">
                <a:solidFill>
                  <a:srgbClr val="123B32"/>
                </a:solidFill>
                <a:latin typeface="Meiryo"/>
                <a:ea typeface="Meiryo"/>
                <a:cs typeface="Meiryo"/>
              </a:rPr>
              <a:t>公開後の相談を記録する</a:t>
            </a:r>
          </a:p>
        </p:txBody>
      </p:sp>
      <p:sp>
        <p:nvSpPr>
          <p:cNvPr id="14" name="text-13">
            <a:extLst xmlns:a="http://schemas.openxmlformats.org/drawingml/2006/main">
              <a:ext uri="{FF2B5EF4-FFF2-40B4-BE49-F238E27FC236}">
                <a16:creationId xmlns:a16="http://schemas.microsoft.com/office/drawing/2014/main" id="{0D913A5C-A6A8-4E0E-BABA-B699E6F09E30}"/>
              </a:ext>
            </a:extLst>
          </p:cNvPr>
          <p:cNvSpPr>
            <a:spLocks xmlns:a="http://schemas.openxmlformats.org/drawingml/2006/main" noGrp="1"/>
          </p:cNvSpPr>
          <p:nvPr/>
        </p:nvSpPr>
        <p:spPr>
          <a:xfrm xmlns:a="http://schemas.openxmlformats.org/drawingml/2006/main">
            <a:off x="1685925" y="4857750"/>
            <a:ext cx="9896475"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303735"/>
                </a:solidFill>
                <a:latin typeface="Meiryo"/>
                <a:ea typeface="Meiryo"/>
                <a:cs typeface="Meiryo"/>
              </a:defRPr>
            </a:defPPr>
          </a:lstStyle>
          <a:p xmlns:a="http://schemas.openxmlformats.org/drawingml/2006/main">
            <a:pPr>
              <a:lnSpc>
                <a:spcPct val="138000"/>
              </a:lnSpc>
              <a:buNone/>
              <a:defRPr sz="2100" b="0">
                <a:solidFill>
                  <a:srgbClr val="303735"/>
                </a:solidFill>
                <a:latin typeface="Meiryo"/>
                <a:ea typeface="Meiryo"/>
                <a:cs typeface="Meiryo"/>
              </a:defRPr>
            </a:pPr>
            <a:r>
              <a:rPr sz="2100" b="0">
                <a:solidFill>
                  <a:srgbClr val="303735"/>
                </a:solidFill>
                <a:latin typeface="Meiryo"/>
                <a:ea typeface="Meiryo"/>
                <a:cs typeface="Meiryo"/>
              </a:rPr>
              <a:t>どんな相談が来たか、説明と期待にずれがなかったかを残す。</a:t>
            </a:r>
          </a:p>
        </p:txBody>
      </p:sp>
      <p:sp>
        <p:nvSpPr>
          <p:cNvPr id="15" name="">
            <a:extLst xmlns:a="http://schemas.openxmlformats.org/drawingml/2006/main">
              <a:ext uri="{FF2B5EF4-FFF2-40B4-BE49-F238E27FC236}">
                <a16:creationId xmlns:a16="http://schemas.microsoft.com/office/drawing/2014/main" id="{CFD2F951-1A24-46ED-9F2C-2E29427C2972}"/>
              </a:ext>
            </a:extLst>
          </p:cNvPr>
          <p:cNvSpPr>
            <a:spLocks xmlns:a="http://schemas.openxmlformats.org/drawingml/2006/main" noGrp="1"/>
          </p:cNvSpPr>
          <p:nvPr/>
        </p:nvSpPr>
        <p:spPr>
          <a:xfrm xmlns:a="http://schemas.openxmlformats.org/drawingml/2006/main">
            <a:off x="609600" y="5905500"/>
            <a:ext cx="10972800" cy="953"/>
          </a:xfrm>
          <a:prstGeom xmlns:a="http://schemas.openxmlformats.org/drawingml/2006/main" prst="line">
            <a:avLst/>
          </a:prstGeom>
          <a:noFill xmlns:a="http://schemas.openxmlformats.org/drawingml/2006/main"/>
          <a:ln xmlns:a="http://schemas.openxmlformats.org/drawingml/2006/main" w="19050">
            <a:solidFill>
              <a:srgbClr val="123B32"/>
            </a:solidFill>
          </a:ln>
        </p:spPr>
      </p:sp>
      <p:sp>
        <p:nvSpPr>
          <p:cNvPr id="16" name="text-15">
            <a:extLst xmlns:a="http://schemas.openxmlformats.org/drawingml/2006/main">
              <a:ext uri="{FF2B5EF4-FFF2-40B4-BE49-F238E27FC236}">
                <a16:creationId xmlns:a16="http://schemas.microsoft.com/office/drawing/2014/main" id="{6F2BB613-6CE2-45AB-B4E0-0367DC9B3B17}"/>
              </a:ext>
            </a:extLst>
          </p:cNvPr>
          <p:cNvSpPr>
            <a:spLocks xmlns:a="http://schemas.openxmlformats.org/drawingml/2006/main" noGrp="1"/>
          </p:cNvSpPr>
          <p:nvPr/>
        </p:nvSpPr>
        <p:spPr>
          <a:xfrm xmlns:a="http://schemas.openxmlformats.org/drawingml/2006/main">
            <a:off x="609600" y="608647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725" b="1">
                <a:solidFill>
                  <a:srgbClr val="123B32"/>
                </a:solidFill>
                <a:latin typeface="Meiryo"/>
                <a:ea typeface="Meiryo"/>
                <a:cs typeface="Meiryo"/>
              </a:defRPr>
            </a:defPPr>
          </a:lstStyle>
          <a:p xmlns:a="http://schemas.openxmlformats.org/drawingml/2006/main">
            <a:pPr>
              <a:lnSpc>
                <a:spcPct val="138000"/>
              </a:lnSpc>
              <a:buNone/>
              <a:defRPr sz="1725" b="1">
                <a:solidFill>
                  <a:srgbClr val="123B32"/>
                </a:solidFill>
                <a:latin typeface="Meiryo"/>
                <a:ea typeface="Meiryo"/>
                <a:cs typeface="Meiryo"/>
              </a:defRPr>
            </a:pPr>
            <a:r>
              <a:rPr sz="1725" b="1">
                <a:solidFill>
                  <a:srgbClr val="123B32"/>
                </a:solidFill>
                <a:latin typeface="Meiryo"/>
                <a:ea typeface="Meiryo"/>
                <a:cs typeface="Meiryo"/>
              </a:rPr>
              <a:t>担当者への聞き取りと事実確認が、分かりやすい説明の土台になります。</a:t>
            </a:r>
          </a:p>
        </p:txBody>
      </p:sp>
      <p:sp>
        <p:nvSpPr>
          <p:cNvPr id="17" name="text-16">
            <a:extLst xmlns:a="http://schemas.openxmlformats.org/drawingml/2006/main">
              <a:ext uri="{FF2B5EF4-FFF2-40B4-BE49-F238E27FC236}">
                <a16:creationId xmlns:a16="http://schemas.microsoft.com/office/drawing/2014/main" id="{7E178523-06AC-40D0-8A97-4EEBF1D413C2}"/>
              </a:ext>
            </a:extLst>
          </p:cNvPr>
          <p:cNvSpPr>
            <a:spLocks xmlns:a="http://schemas.openxmlformats.org/drawingml/2006/main" noGrp="1"/>
          </p:cNvSpPr>
          <p:nvPr/>
        </p:nvSpPr>
        <p:spPr>
          <a:xfrm xmlns:a="http://schemas.openxmlformats.org/drawingml/2006/main">
            <a:off x="609600" y="6657975"/>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C.elegance  /  企業・場面・数値は架空の説明例</a:t>
            </a:r>
          </a:p>
        </p:txBody>
      </p:sp>
      <p:sp>
        <p:nvSpPr>
          <p:cNvPr id="18" name="text-17">
            <a:extLst xmlns:a="http://schemas.openxmlformats.org/drawingml/2006/main">
              <a:ext uri="{FF2B5EF4-FFF2-40B4-BE49-F238E27FC236}">
                <a16:creationId xmlns:a16="http://schemas.microsoft.com/office/drawing/2014/main" id="{DED133DC-5320-4D5D-BDF9-9CD8F9C38563}"/>
              </a:ext>
            </a:extLst>
          </p:cNvPr>
          <p:cNvSpPr>
            <a:spLocks xmlns:a="http://schemas.openxmlformats.org/drawingml/2006/main" noGrp="1"/>
          </p:cNvSpPr>
          <p:nvPr/>
        </p:nvSpPr>
        <p:spPr>
          <a:xfrm xmlns:a="http://schemas.openxmlformats.org/drawingml/2006/main">
            <a:off x="10668000" y="6657975"/>
            <a:ext cx="9144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10 / 14</a:t>
            </a:r>
          </a:p>
        </p:txBody>
      </p:sp>
    </p:spTree>
    <p:extLst>
      <p:ext uri="{BB962C8B-B14F-4D97-AF65-F5344CB8AC3E}">
        <p14:creationId xmlns:p14="http://schemas.microsoft.com/office/powerpoint/2010/main" val="1596487856"/>
      </p:ext>
    </p:extLst>
  </p:cSld>
</p:sld>
</file>

<file path=ppt/slides/slide11.xml><?xml version="1.0" encoding="utf-8"?>
<p:sld xmlns:p="http://schemas.openxmlformats.org/presentationml/2006/main">
  <p:cSld>
    <p:bg>
      <p:bgPr>
        <a:solidFill xmlns:a="http://schemas.openxmlformats.org/drawingml/2006/main">
          <a:srgbClr val="F6F5EF"/>
        </a:solidFill>
      </p:bgPr>
    </p:bg>
    <p:spTree>
      <p:nvGrpSpPr>
        <p:cNvPr id="1" name=""/>
        <p:cNvGrpSpPr/>
        <p:nvPr/>
      </p:nvGrpSpPr>
      <p:grpSpPr>
        <a:xfrm xmlns:a="http://schemas.openxmlformats.org/drawingml/2006/main"/>
      </p:grpSpPr>
      <p:sp>
        <p:nvSpPr>
          <p:cNvPr id="21" name="slide-heading">
            <a:extLst xmlns:a="http://schemas.openxmlformats.org/drawingml/2006/main">
              <a:ext uri="{FF2B5EF4-FFF2-40B4-BE49-F238E27FC236}">
                <a16:creationId xmlns:a16="http://schemas.microsoft.com/office/drawing/2014/main" id="{6BEDCA4D-A653-463D-A24F-C048D718A790}"/>
              </a:ext>
            </a:extLst>
          </p:cNvPr>
          <p:cNvSpPr>
            <a:spLocks xmlns:a="http://schemas.openxmlformats.org/drawingml/2006/main" noGrp="1"/>
          </p:cNvSpPr>
          <p:nvPr/>
        </p:nvSpPr>
        <p:spPr>
          <a:xfrm xmlns:a="http://schemas.openxmlformats.org/drawingml/2006/main">
            <a:off x="609600" y="371475"/>
            <a:ext cx="109728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150" b="1">
                <a:solidFill>
                  <a:srgbClr val="123B32"/>
                </a:solidFill>
                <a:latin typeface="Meiryo"/>
                <a:ea typeface="Meiryo"/>
                <a:cs typeface="Meiryo"/>
              </a:defRPr>
            </a:defPPr>
          </a:lstStyle>
          <a:p xmlns:a="http://schemas.openxmlformats.org/drawingml/2006/main">
            <a:pPr>
              <a:lnSpc>
                <a:spcPct val="138000"/>
              </a:lnSpc>
              <a:buNone/>
              <a:defRPr sz="3150" b="1">
                <a:solidFill>
                  <a:srgbClr val="123B32"/>
                </a:solidFill>
                <a:latin typeface="Meiryo"/>
                <a:ea typeface="Meiryo"/>
                <a:cs typeface="Meiryo"/>
              </a:defRPr>
            </a:pPr>
            <a:r>
              <a:rPr sz="3150" b="1">
                <a:solidFill>
                  <a:srgbClr val="123B32"/>
                </a:solidFill>
                <a:latin typeface="Meiryo"/>
                <a:ea typeface="Meiryo"/>
                <a:cs typeface="Meiryo"/>
              </a:rPr>
              <a:t>何が変わったかは、相談の中身で確かめる</a:t>
            </a:r>
          </a:p>
        </p:txBody>
      </p:sp>
      <p:sp>
        <p:nvSpPr>
          <p:cNvPr id="2" name="text-1">
            <a:extLst xmlns:a="http://schemas.openxmlformats.org/drawingml/2006/main">
              <a:ext uri="{FF2B5EF4-FFF2-40B4-BE49-F238E27FC236}">
                <a16:creationId xmlns:a16="http://schemas.microsoft.com/office/drawing/2014/main" id="{4071755F-8D3A-45A5-8141-7B600BFD0602}"/>
              </a:ext>
            </a:extLst>
          </p:cNvPr>
          <p:cNvSpPr>
            <a:spLocks xmlns:a="http://schemas.openxmlformats.org/drawingml/2006/main" noGrp="1"/>
          </p:cNvSpPr>
          <p:nvPr/>
        </p:nvSpPr>
        <p:spPr>
          <a:xfrm xmlns:a="http://schemas.openxmlformats.org/drawingml/2006/main">
            <a:off x="609600" y="1057275"/>
            <a:ext cx="109728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0">
                <a:solidFill>
                  <a:srgbClr val="59665F"/>
                </a:solidFill>
                <a:latin typeface="Meiryo"/>
                <a:ea typeface="Meiryo"/>
                <a:cs typeface="Meiryo"/>
              </a:defRPr>
            </a:defPPr>
          </a:lstStyle>
          <a:p xmlns:a="http://schemas.openxmlformats.org/drawingml/2006/main">
            <a:pPr>
              <a:lnSpc>
                <a:spcPct val="138000"/>
              </a:lnSpc>
              <a:buNone/>
              <a:defRPr sz="1950" b="0">
                <a:solidFill>
                  <a:srgbClr val="59665F"/>
                </a:solidFill>
                <a:latin typeface="Meiryo"/>
                <a:ea typeface="Meiryo"/>
                <a:cs typeface="Meiryo"/>
              </a:defRPr>
            </a:pPr>
            <a:r>
              <a:rPr sz="1950" b="0">
                <a:solidFill>
                  <a:srgbClr val="59665F"/>
                </a:solidFill>
                <a:latin typeface="Meiryo"/>
                <a:ea typeface="Meiryo"/>
                <a:cs typeface="Meiryo"/>
              </a:rPr>
              <a:t>公開後も同じ基準で記録し、総数だけの増減で結論を出しません。</a:t>
            </a:r>
          </a:p>
        </p:txBody>
      </p:sp>
      <p:sp>
        <p:nvSpPr>
          <p:cNvPr id="3" name="">
            <a:extLst xmlns:a="http://schemas.openxmlformats.org/drawingml/2006/main">
              <a:ext uri="{FF2B5EF4-FFF2-40B4-BE49-F238E27FC236}">
                <a16:creationId xmlns:a16="http://schemas.microsoft.com/office/drawing/2014/main" id="{4A12C001-9AAB-406C-885B-BADC6C820B0C}"/>
              </a:ext>
            </a:extLst>
          </p:cNvPr>
          <p:cNvSpPr>
            <a:spLocks xmlns:a="http://schemas.openxmlformats.org/drawingml/2006/main" noGrp="1"/>
          </p:cNvSpPr>
          <p:nvPr/>
        </p:nvSpPr>
        <p:spPr>
          <a:xfrm xmlns:a="http://schemas.openxmlformats.org/drawingml/2006/main">
            <a:off x="609600" y="1781175"/>
            <a:ext cx="10972800"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4" name="text-3">
            <a:extLst xmlns:a="http://schemas.openxmlformats.org/drawingml/2006/main">
              <a:ext uri="{FF2B5EF4-FFF2-40B4-BE49-F238E27FC236}">
                <a16:creationId xmlns:a16="http://schemas.microsoft.com/office/drawing/2014/main" id="{184AAA4B-CFD9-44FC-91E9-7063D255ADA3}"/>
              </a:ext>
            </a:extLst>
          </p:cNvPr>
          <p:cNvSpPr>
            <a:spLocks xmlns:a="http://schemas.openxmlformats.org/drawingml/2006/main" noGrp="1"/>
          </p:cNvSpPr>
          <p:nvPr/>
        </p:nvSpPr>
        <p:spPr>
          <a:xfrm xmlns:a="http://schemas.openxmlformats.org/drawingml/2006/main">
            <a:off x="609600" y="1971675"/>
            <a:ext cx="1524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875" b="1">
                <a:solidFill>
                  <a:srgbClr val="123B32"/>
                </a:solidFill>
                <a:latin typeface="Meiryo"/>
                <a:ea typeface="Meiryo"/>
                <a:cs typeface="Meiryo"/>
              </a:defRPr>
            </a:defPPr>
          </a:lstStyle>
          <a:p xmlns:a="http://schemas.openxmlformats.org/drawingml/2006/main">
            <a:pPr>
              <a:lnSpc>
                <a:spcPct val="138000"/>
              </a:lnSpc>
              <a:buNone/>
              <a:defRPr sz="1875" b="1">
                <a:solidFill>
                  <a:srgbClr val="123B32"/>
                </a:solidFill>
                <a:latin typeface="Meiryo"/>
                <a:ea typeface="Meiryo"/>
                <a:cs typeface="Meiryo"/>
              </a:defRPr>
            </a:pPr>
            <a:r>
              <a:rPr sz="1875" b="1">
                <a:solidFill>
                  <a:srgbClr val="123B32"/>
                </a:solidFill>
                <a:latin typeface="Meiryo"/>
                <a:ea typeface="Meiryo"/>
                <a:cs typeface="Meiryo"/>
              </a:rPr>
              <a:t>相談01</a:t>
            </a:r>
          </a:p>
        </p:txBody>
      </p:sp>
      <p:sp>
        <p:nvSpPr>
          <p:cNvPr id="5" name="text-4">
            <a:extLst xmlns:a="http://schemas.openxmlformats.org/drawingml/2006/main">
              <a:ext uri="{FF2B5EF4-FFF2-40B4-BE49-F238E27FC236}">
                <a16:creationId xmlns:a16="http://schemas.microsoft.com/office/drawing/2014/main" id="{D66370B7-D079-4AF5-BA52-B851D5C0A23A}"/>
              </a:ext>
            </a:extLst>
          </p:cNvPr>
          <p:cNvSpPr>
            <a:spLocks xmlns:a="http://schemas.openxmlformats.org/drawingml/2006/main" noGrp="1"/>
          </p:cNvSpPr>
          <p:nvPr/>
        </p:nvSpPr>
        <p:spPr>
          <a:xfrm xmlns:a="http://schemas.openxmlformats.org/drawingml/2006/main">
            <a:off x="2324100" y="1971675"/>
            <a:ext cx="92583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303735"/>
                </a:solidFill>
                <a:latin typeface="Meiryo"/>
                <a:ea typeface="Meiryo"/>
                <a:cs typeface="Meiryo"/>
              </a:defRPr>
            </a:defPPr>
          </a:lstStyle>
          <a:p xmlns:a="http://schemas.openxmlformats.org/drawingml/2006/main">
            <a:pPr>
              <a:lnSpc>
                <a:spcPct val="138000"/>
              </a:lnSpc>
              <a:buNone/>
              <a:defRPr sz="2100" b="0">
                <a:solidFill>
                  <a:srgbClr val="303735"/>
                </a:solidFill>
                <a:latin typeface="Meiryo"/>
                <a:ea typeface="Meiryo"/>
                <a:cs typeface="Meiryo"/>
              </a:defRPr>
            </a:pPr>
            <a:r>
              <a:rPr sz="2100" b="0">
                <a:solidFill>
                  <a:srgbClr val="303735"/>
                </a:solidFill>
                <a:latin typeface="Meiryo"/>
                <a:ea typeface="Meiryo"/>
                <a:cs typeface="Meiryo"/>
              </a:rPr>
              <a:t>法人のパソコン10台を入れ替えたい</a:t>
            </a:r>
          </a:p>
        </p:txBody>
      </p:sp>
      <p:sp>
        <p:nvSpPr>
          <p:cNvPr id="6" name="text-5">
            <a:extLst xmlns:a="http://schemas.openxmlformats.org/drawingml/2006/main">
              <a:ext uri="{FF2B5EF4-FFF2-40B4-BE49-F238E27FC236}">
                <a16:creationId xmlns:a16="http://schemas.microsoft.com/office/drawing/2014/main" id="{DD64F6B7-1746-4831-9B90-4F713CEBB6E5}"/>
              </a:ext>
            </a:extLst>
          </p:cNvPr>
          <p:cNvSpPr>
            <a:spLocks xmlns:a="http://schemas.openxmlformats.org/drawingml/2006/main" noGrp="1"/>
          </p:cNvSpPr>
          <p:nvPr/>
        </p:nvSpPr>
        <p:spPr>
          <a:xfrm xmlns:a="http://schemas.openxmlformats.org/drawingml/2006/main">
            <a:off x="2324100" y="2371725"/>
            <a:ext cx="92583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875" b="0">
                <a:solidFill>
                  <a:srgbClr val="59665F"/>
                </a:solidFill>
                <a:latin typeface="Meiryo"/>
                <a:ea typeface="Meiryo"/>
                <a:cs typeface="Meiryo"/>
              </a:defRPr>
            </a:defPPr>
          </a:lstStyle>
          <a:p xmlns:a="http://schemas.openxmlformats.org/drawingml/2006/main">
            <a:pPr>
              <a:lnSpc>
                <a:spcPct val="138000"/>
              </a:lnSpc>
              <a:buNone/>
              <a:defRPr sz="1875" b="0">
                <a:solidFill>
                  <a:srgbClr val="59665F"/>
                </a:solidFill>
                <a:latin typeface="Meiryo"/>
                <a:ea typeface="Meiryo"/>
                <a:cs typeface="Meiryo"/>
              </a:defRPr>
            </a:pPr>
            <a:r>
              <a:rPr sz="1875" b="0">
                <a:solidFill>
                  <a:srgbClr val="59665F"/>
                </a:solidFill>
                <a:latin typeface="Meiryo"/>
                <a:ea typeface="Meiryo"/>
                <a:cs typeface="Meiryo"/>
              </a:rPr>
              <a:t>対象   作業範囲を確認中</a:t>
            </a:r>
          </a:p>
        </p:txBody>
      </p:sp>
      <p:sp>
        <p:nvSpPr>
          <p:cNvPr id="7" name="">
            <a:extLst xmlns:a="http://schemas.openxmlformats.org/drawingml/2006/main">
              <a:ext uri="{FF2B5EF4-FFF2-40B4-BE49-F238E27FC236}">
                <a16:creationId xmlns:a16="http://schemas.microsoft.com/office/drawing/2014/main" id="{15AA8B48-4238-4278-A09B-5B3AB1643F35}"/>
              </a:ext>
            </a:extLst>
          </p:cNvPr>
          <p:cNvSpPr>
            <a:spLocks xmlns:a="http://schemas.openxmlformats.org/drawingml/2006/main" noGrp="1"/>
          </p:cNvSpPr>
          <p:nvPr/>
        </p:nvSpPr>
        <p:spPr>
          <a:xfrm xmlns:a="http://schemas.openxmlformats.org/drawingml/2006/main">
            <a:off x="2324100" y="2800350"/>
            <a:ext cx="9258300"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8" name="text-7">
            <a:extLst xmlns:a="http://schemas.openxmlformats.org/drawingml/2006/main">
              <a:ext uri="{FF2B5EF4-FFF2-40B4-BE49-F238E27FC236}">
                <a16:creationId xmlns:a16="http://schemas.microsoft.com/office/drawing/2014/main" id="{56CA6C5E-2AEC-4BBF-A3C3-5ACB328C9053}"/>
              </a:ext>
            </a:extLst>
          </p:cNvPr>
          <p:cNvSpPr>
            <a:spLocks xmlns:a="http://schemas.openxmlformats.org/drawingml/2006/main" noGrp="1"/>
          </p:cNvSpPr>
          <p:nvPr/>
        </p:nvSpPr>
        <p:spPr>
          <a:xfrm xmlns:a="http://schemas.openxmlformats.org/drawingml/2006/main">
            <a:off x="609600" y="2962275"/>
            <a:ext cx="1524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875" b="1">
                <a:solidFill>
                  <a:srgbClr val="123B32"/>
                </a:solidFill>
                <a:latin typeface="Meiryo"/>
                <a:ea typeface="Meiryo"/>
                <a:cs typeface="Meiryo"/>
              </a:defRPr>
            </a:defPPr>
          </a:lstStyle>
          <a:p xmlns:a="http://schemas.openxmlformats.org/drawingml/2006/main">
            <a:pPr>
              <a:lnSpc>
                <a:spcPct val="138000"/>
              </a:lnSpc>
              <a:buNone/>
              <a:defRPr sz="1875" b="1">
                <a:solidFill>
                  <a:srgbClr val="123B32"/>
                </a:solidFill>
                <a:latin typeface="Meiryo"/>
                <a:ea typeface="Meiryo"/>
                <a:cs typeface="Meiryo"/>
              </a:defRPr>
            </a:pPr>
            <a:r>
              <a:rPr sz="1875" b="1">
                <a:solidFill>
                  <a:srgbClr val="123B32"/>
                </a:solidFill>
                <a:latin typeface="Meiryo"/>
                <a:ea typeface="Meiryo"/>
                <a:cs typeface="Meiryo"/>
              </a:rPr>
              <a:t>相談02</a:t>
            </a:r>
          </a:p>
        </p:txBody>
      </p:sp>
      <p:sp>
        <p:nvSpPr>
          <p:cNvPr id="9" name="text-8">
            <a:extLst xmlns:a="http://schemas.openxmlformats.org/drawingml/2006/main">
              <a:ext uri="{FF2B5EF4-FFF2-40B4-BE49-F238E27FC236}">
                <a16:creationId xmlns:a16="http://schemas.microsoft.com/office/drawing/2014/main" id="{804B7165-3172-4F63-B272-086D4831D281}"/>
              </a:ext>
            </a:extLst>
          </p:cNvPr>
          <p:cNvSpPr>
            <a:spLocks xmlns:a="http://schemas.openxmlformats.org/drawingml/2006/main" noGrp="1"/>
          </p:cNvSpPr>
          <p:nvPr/>
        </p:nvSpPr>
        <p:spPr>
          <a:xfrm xmlns:a="http://schemas.openxmlformats.org/drawingml/2006/main">
            <a:off x="2324100" y="2962275"/>
            <a:ext cx="92583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303735"/>
                </a:solidFill>
                <a:latin typeface="Meiryo"/>
                <a:ea typeface="Meiryo"/>
                <a:cs typeface="Meiryo"/>
              </a:defRPr>
            </a:defPPr>
          </a:lstStyle>
          <a:p xmlns:a="http://schemas.openxmlformats.org/drawingml/2006/main">
            <a:pPr>
              <a:lnSpc>
                <a:spcPct val="138000"/>
              </a:lnSpc>
              <a:buNone/>
              <a:defRPr sz="2100" b="0">
                <a:solidFill>
                  <a:srgbClr val="303735"/>
                </a:solidFill>
                <a:latin typeface="Meiryo"/>
                <a:ea typeface="Meiryo"/>
                <a:cs typeface="Meiryo"/>
              </a:defRPr>
            </a:pPr>
            <a:r>
              <a:rPr sz="2100" b="0">
                <a:solidFill>
                  <a:srgbClr val="303735"/>
                </a:solidFill>
                <a:latin typeface="Meiryo"/>
                <a:ea typeface="Meiryo"/>
                <a:cs typeface="Meiryo"/>
              </a:rPr>
              <a:t>個人のパソコン1台を修理したい</a:t>
            </a:r>
          </a:p>
        </p:txBody>
      </p:sp>
      <p:sp>
        <p:nvSpPr>
          <p:cNvPr id="10" name="text-9">
            <a:extLst xmlns:a="http://schemas.openxmlformats.org/drawingml/2006/main">
              <a:ext uri="{FF2B5EF4-FFF2-40B4-BE49-F238E27FC236}">
                <a16:creationId xmlns:a16="http://schemas.microsoft.com/office/drawing/2014/main" id="{7928DB25-1DA3-4F7C-BC98-58511A5A5FAD}"/>
              </a:ext>
            </a:extLst>
          </p:cNvPr>
          <p:cNvSpPr>
            <a:spLocks xmlns:a="http://schemas.openxmlformats.org/drawingml/2006/main" noGrp="1"/>
          </p:cNvSpPr>
          <p:nvPr/>
        </p:nvSpPr>
        <p:spPr>
          <a:xfrm xmlns:a="http://schemas.openxmlformats.org/drawingml/2006/main">
            <a:off x="2324100" y="3362325"/>
            <a:ext cx="92583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875" b="0">
                <a:solidFill>
                  <a:srgbClr val="59665F"/>
                </a:solidFill>
                <a:latin typeface="Meiryo"/>
                <a:ea typeface="Meiryo"/>
                <a:cs typeface="Meiryo"/>
              </a:defRPr>
            </a:defPPr>
          </a:lstStyle>
          <a:p xmlns:a="http://schemas.openxmlformats.org/drawingml/2006/main">
            <a:pPr>
              <a:lnSpc>
                <a:spcPct val="138000"/>
              </a:lnSpc>
              <a:buNone/>
              <a:defRPr sz="1875" b="0">
                <a:solidFill>
                  <a:srgbClr val="59665F"/>
                </a:solidFill>
                <a:latin typeface="Meiryo"/>
                <a:ea typeface="Meiryo"/>
                <a:cs typeface="Meiryo"/>
              </a:defRPr>
            </a:pPr>
            <a:r>
              <a:rPr sz="1875" b="0">
                <a:solidFill>
                  <a:srgbClr val="59665F"/>
                </a:solidFill>
                <a:latin typeface="Meiryo"/>
                <a:ea typeface="Meiryo"/>
                <a:cs typeface="Meiryo"/>
              </a:rPr>
              <a:t>対象外   対象外の理由を記録</a:t>
            </a:r>
          </a:p>
        </p:txBody>
      </p:sp>
      <p:sp>
        <p:nvSpPr>
          <p:cNvPr id="11" name="">
            <a:extLst xmlns:a="http://schemas.openxmlformats.org/drawingml/2006/main">
              <a:ext uri="{FF2B5EF4-FFF2-40B4-BE49-F238E27FC236}">
                <a16:creationId xmlns:a16="http://schemas.microsoft.com/office/drawing/2014/main" id="{5F69C5D0-F40F-4E41-98AB-A547530EED29}"/>
              </a:ext>
            </a:extLst>
          </p:cNvPr>
          <p:cNvSpPr>
            <a:spLocks xmlns:a="http://schemas.openxmlformats.org/drawingml/2006/main" noGrp="1"/>
          </p:cNvSpPr>
          <p:nvPr/>
        </p:nvSpPr>
        <p:spPr>
          <a:xfrm xmlns:a="http://schemas.openxmlformats.org/drawingml/2006/main">
            <a:off x="2324100" y="3790950"/>
            <a:ext cx="9258300"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12" name="text-11">
            <a:extLst xmlns:a="http://schemas.openxmlformats.org/drawingml/2006/main">
              <a:ext uri="{FF2B5EF4-FFF2-40B4-BE49-F238E27FC236}">
                <a16:creationId xmlns:a16="http://schemas.microsoft.com/office/drawing/2014/main" id="{98E2FE1E-F129-410F-ABD5-639B09F126F0}"/>
              </a:ext>
            </a:extLst>
          </p:cNvPr>
          <p:cNvSpPr>
            <a:spLocks xmlns:a="http://schemas.openxmlformats.org/drawingml/2006/main" noGrp="1"/>
          </p:cNvSpPr>
          <p:nvPr/>
        </p:nvSpPr>
        <p:spPr>
          <a:xfrm xmlns:a="http://schemas.openxmlformats.org/drawingml/2006/main">
            <a:off x="609600" y="3952875"/>
            <a:ext cx="1524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875" b="1">
                <a:solidFill>
                  <a:srgbClr val="123B32"/>
                </a:solidFill>
                <a:latin typeface="Meiryo"/>
                <a:ea typeface="Meiryo"/>
                <a:cs typeface="Meiryo"/>
              </a:defRPr>
            </a:defPPr>
          </a:lstStyle>
          <a:p xmlns:a="http://schemas.openxmlformats.org/drawingml/2006/main">
            <a:pPr>
              <a:lnSpc>
                <a:spcPct val="138000"/>
              </a:lnSpc>
              <a:buNone/>
              <a:defRPr sz="1875" b="1">
                <a:solidFill>
                  <a:srgbClr val="123B32"/>
                </a:solidFill>
                <a:latin typeface="Meiryo"/>
                <a:ea typeface="Meiryo"/>
                <a:cs typeface="Meiryo"/>
              </a:defRPr>
            </a:pPr>
            <a:r>
              <a:rPr sz="1875" b="1">
                <a:solidFill>
                  <a:srgbClr val="123B32"/>
                </a:solidFill>
                <a:latin typeface="Meiryo"/>
                <a:ea typeface="Meiryo"/>
                <a:cs typeface="Meiryo"/>
              </a:rPr>
              <a:t>相談03</a:t>
            </a:r>
          </a:p>
        </p:txBody>
      </p:sp>
      <p:sp>
        <p:nvSpPr>
          <p:cNvPr id="13" name="text-12">
            <a:extLst xmlns:a="http://schemas.openxmlformats.org/drawingml/2006/main">
              <a:ext uri="{FF2B5EF4-FFF2-40B4-BE49-F238E27FC236}">
                <a16:creationId xmlns:a16="http://schemas.microsoft.com/office/drawing/2014/main" id="{C38BE0B5-07B2-4F34-BC37-E4DFA95CCF0B}"/>
              </a:ext>
            </a:extLst>
          </p:cNvPr>
          <p:cNvSpPr>
            <a:spLocks xmlns:a="http://schemas.openxmlformats.org/drawingml/2006/main" noGrp="1"/>
          </p:cNvSpPr>
          <p:nvPr/>
        </p:nvSpPr>
        <p:spPr>
          <a:xfrm xmlns:a="http://schemas.openxmlformats.org/drawingml/2006/main">
            <a:off x="2324100" y="3952875"/>
            <a:ext cx="92583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303735"/>
                </a:solidFill>
                <a:latin typeface="Meiryo"/>
                <a:ea typeface="Meiryo"/>
                <a:cs typeface="Meiryo"/>
              </a:defRPr>
            </a:defPPr>
          </a:lstStyle>
          <a:p xmlns:a="http://schemas.openxmlformats.org/drawingml/2006/main">
            <a:pPr>
              <a:lnSpc>
                <a:spcPct val="138000"/>
              </a:lnSpc>
              <a:buNone/>
              <a:defRPr sz="2100" b="0">
                <a:solidFill>
                  <a:srgbClr val="303735"/>
                </a:solidFill>
                <a:latin typeface="Meiryo"/>
                <a:ea typeface="Meiryo"/>
                <a:cs typeface="Meiryo"/>
              </a:defRPr>
            </a:pPr>
            <a:r>
              <a:rPr sz="2100" b="0">
                <a:solidFill>
                  <a:srgbClr val="303735"/>
                </a:solidFill>
                <a:latin typeface="Meiryo"/>
                <a:ea typeface="Meiryo"/>
                <a:cs typeface="Meiryo"/>
              </a:rPr>
              <a:t>利用ソフトを残して入れ替えたい</a:t>
            </a:r>
          </a:p>
        </p:txBody>
      </p:sp>
      <p:sp>
        <p:nvSpPr>
          <p:cNvPr id="14" name="text-13">
            <a:extLst xmlns:a="http://schemas.openxmlformats.org/drawingml/2006/main">
              <a:ext uri="{FF2B5EF4-FFF2-40B4-BE49-F238E27FC236}">
                <a16:creationId xmlns:a16="http://schemas.microsoft.com/office/drawing/2014/main" id="{D78EEB20-35F8-42CE-B921-DB6AC8711936}"/>
              </a:ext>
            </a:extLst>
          </p:cNvPr>
          <p:cNvSpPr>
            <a:spLocks xmlns:a="http://schemas.openxmlformats.org/drawingml/2006/main" noGrp="1"/>
          </p:cNvSpPr>
          <p:nvPr/>
        </p:nvSpPr>
        <p:spPr>
          <a:xfrm xmlns:a="http://schemas.openxmlformats.org/drawingml/2006/main">
            <a:off x="2324100" y="4352925"/>
            <a:ext cx="92583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875" b="0">
                <a:solidFill>
                  <a:srgbClr val="59665F"/>
                </a:solidFill>
                <a:latin typeface="Meiryo"/>
                <a:ea typeface="Meiryo"/>
                <a:cs typeface="Meiryo"/>
              </a:defRPr>
            </a:defPPr>
          </a:lstStyle>
          <a:p xmlns:a="http://schemas.openxmlformats.org/drawingml/2006/main">
            <a:pPr>
              <a:lnSpc>
                <a:spcPct val="138000"/>
              </a:lnSpc>
              <a:buNone/>
              <a:defRPr sz="1875" b="0">
                <a:solidFill>
                  <a:srgbClr val="59665F"/>
                </a:solidFill>
                <a:latin typeface="Meiryo"/>
                <a:ea typeface="Meiryo"/>
                <a:cs typeface="Meiryo"/>
              </a:defRPr>
            </a:pPr>
            <a:r>
              <a:rPr sz="1875" b="0">
                <a:solidFill>
                  <a:srgbClr val="59665F"/>
                </a:solidFill>
                <a:latin typeface="Meiryo"/>
                <a:ea typeface="Meiryo"/>
                <a:cs typeface="Meiryo"/>
              </a:rPr>
              <a:t>対象   必要な条件を聞き取り</a:t>
            </a:r>
          </a:p>
        </p:txBody>
      </p:sp>
      <p:sp>
        <p:nvSpPr>
          <p:cNvPr id="15" name="">
            <a:extLst xmlns:a="http://schemas.openxmlformats.org/drawingml/2006/main">
              <a:ext uri="{FF2B5EF4-FFF2-40B4-BE49-F238E27FC236}">
                <a16:creationId xmlns:a16="http://schemas.microsoft.com/office/drawing/2014/main" id="{2E6DF19B-3FCE-44E4-9146-90CC0E3EE258}"/>
              </a:ext>
            </a:extLst>
          </p:cNvPr>
          <p:cNvSpPr>
            <a:spLocks xmlns:a="http://schemas.openxmlformats.org/drawingml/2006/main" noGrp="1"/>
          </p:cNvSpPr>
          <p:nvPr/>
        </p:nvSpPr>
        <p:spPr>
          <a:xfrm xmlns:a="http://schemas.openxmlformats.org/drawingml/2006/main">
            <a:off x="2324100" y="4781550"/>
            <a:ext cx="9258300"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16" name="text-15">
            <a:extLst xmlns:a="http://schemas.openxmlformats.org/drawingml/2006/main">
              <a:ext uri="{FF2B5EF4-FFF2-40B4-BE49-F238E27FC236}">
                <a16:creationId xmlns:a16="http://schemas.microsoft.com/office/drawing/2014/main" id="{76CE959A-7BF2-44DB-A954-DDF8041ED769}"/>
              </a:ext>
            </a:extLst>
          </p:cNvPr>
          <p:cNvSpPr>
            <a:spLocks xmlns:a="http://schemas.openxmlformats.org/drawingml/2006/main" noGrp="1"/>
          </p:cNvSpPr>
          <p:nvPr/>
        </p:nvSpPr>
        <p:spPr>
          <a:xfrm xmlns:a="http://schemas.openxmlformats.org/drawingml/2006/main">
            <a:off x="609600" y="5095875"/>
            <a:ext cx="109728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800" b="0">
                <a:solidFill>
                  <a:srgbClr val="59665F"/>
                </a:solidFill>
                <a:latin typeface="Meiryo"/>
                <a:ea typeface="Meiryo"/>
                <a:cs typeface="Meiryo"/>
              </a:defRPr>
            </a:defPPr>
          </a:lstStyle>
          <a:p xmlns:a="http://schemas.openxmlformats.org/drawingml/2006/main">
            <a:pPr>
              <a:lnSpc>
                <a:spcPct val="138000"/>
              </a:lnSpc>
              <a:buNone/>
              <a:defRPr sz="1800" b="0">
                <a:solidFill>
                  <a:srgbClr val="59665F"/>
                </a:solidFill>
                <a:latin typeface="Meiryo"/>
                <a:ea typeface="Meiryo"/>
                <a:cs typeface="Meiryo"/>
              </a:defRPr>
            </a:pPr>
            <a:r>
              <a:rPr sz="1800" b="0">
                <a:solidFill>
                  <a:srgbClr val="59665F"/>
                </a:solidFill>
                <a:latin typeface="Meiryo"/>
                <a:ea typeface="Meiryo"/>
                <a:cs typeface="Meiryo"/>
              </a:rPr>
              <a:t>相談内容・対象に合うか・その後の状況を記録。集計には氏名やメールを含めません。</a:t>
            </a:r>
          </a:p>
        </p:txBody>
      </p:sp>
      <p:sp>
        <p:nvSpPr>
          <p:cNvPr id="17" name="">
            <a:extLst xmlns:a="http://schemas.openxmlformats.org/drawingml/2006/main">
              <a:ext uri="{FF2B5EF4-FFF2-40B4-BE49-F238E27FC236}">
                <a16:creationId xmlns:a16="http://schemas.microsoft.com/office/drawing/2014/main" id="{4BFF030F-615F-46B3-9511-C49ABEF08D93}"/>
              </a:ext>
            </a:extLst>
          </p:cNvPr>
          <p:cNvSpPr>
            <a:spLocks xmlns:a="http://schemas.openxmlformats.org/drawingml/2006/main" noGrp="1"/>
          </p:cNvSpPr>
          <p:nvPr/>
        </p:nvSpPr>
        <p:spPr>
          <a:xfrm xmlns:a="http://schemas.openxmlformats.org/drawingml/2006/main">
            <a:off x="609600" y="5905500"/>
            <a:ext cx="10972800" cy="953"/>
          </a:xfrm>
          <a:prstGeom xmlns:a="http://schemas.openxmlformats.org/drawingml/2006/main" prst="line">
            <a:avLst/>
          </a:prstGeom>
          <a:noFill xmlns:a="http://schemas.openxmlformats.org/drawingml/2006/main"/>
          <a:ln xmlns:a="http://schemas.openxmlformats.org/drawingml/2006/main" w="19050">
            <a:solidFill>
              <a:srgbClr val="123B32"/>
            </a:solidFill>
          </a:ln>
        </p:spPr>
      </p:sp>
      <p:sp>
        <p:nvSpPr>
          <p:cNvPr id="18" name="text-17">
            <a:extLst xmlns:a="http://schemas.openxmlformats.org/drawingml/2006/main">
              <a:ext uri="{FF2B5EF4-FFF2-40B4-BE49-F238E27FC236}">
                <a16:creationId xmlns:a16="http://schemas.microsoft.com/office/drawing/2014/main" id="{0330EC9B-3478-459D-B8E4-581D14569A0F}"/>
              </a:ext>
            </a:extLst>
          </p:cNvPr>
          <p:cNvSpPr>
            <a:spLocks xmlns:a="http://schemas.openxmlformats.org/drawingml/2006/main" noGrp="1"/>
          </p:cNvSpPr>
          <p:nvPr/>
        </p:nvSpPr>
        <p:spPr>
          <a:xfrm xmlns:a="http://schemas.openxmlformats.org/drawingml/2006/main">
            <a:off x="609600" y="608647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725" b="1">
                <a:solidFill>
                  <a:srgbClr val="123B32"/>
                </a:solidFill>
                <a:latin typeface="Meiryo"/>
                <a:ea typeface="Meiryo"/>
                <a:cs typeface="Meiryo"/>
              </a:defRPr>
            </a:defPPr>
          </a:lstStyle>
          <a:p xmlns:a="http://schemas.openxmlformats.org/drawingml/2006/main">
            <a:pPr>
              <a:lnSpc>
                <a:spcPct val="138000"/>
              </a:lnSpc>
              <a:buNone/>
              <a:defRPr sz="1725" b="1">
                <a:solidFill>
                  <a:srgbClr val="123B32"/>
                </a:solidFill>
                <a:latin typeface="Meiryo"/>
                <a:ea typeface="Meiryo"/>
                <a:cs typeface="Meiryo"/>
              </a:defRPr>
            </a:pPr>
            <a:r>
              <a:rPr sz="1725" b="1">
                <a:solidFill>
                  <a:srgbClr val="123B32"/>
                </a:solidFill>
                <a:latin typeface="Meiryo"/>
                <a:ea typeface="Meiryo"/>
                <a:cs typeface="Meiryo"/>
              </a:rPr>
              <a:t>受注まで時間がかかる場合は、検討中の案件を失注として扱わず追跡します。</a:t>
            </a:r>
          </a:p>
        </p:txBody>
      </p:sp>
      <p:sp>
        <p:nvSpPr>
          <p:cNvPr id="19" name="text-18">
            <a:extLst xmlns:a="http://schemas.openxmlformats.org/drawingml/2006/main">
              <a:ext uri="{FF2B5EF4-FFF2-40B4-BE49-F238E27FC236}">
                <a16:creationId xmlns:a16="http://schemas.microsoft.com/office/drawing/2014/main" id="{E25E394E-553C-4BE3-9113-685932A2041A}"/>
              </a:ext>
            </a:extLst>
          </p:cNvPr>
          <p:cNvSpPr>
            <a:spLocks xmlns:a="http://schemas.openxmlformats.org/drawingml/2006/main" noGrp="1"/>
          </p:cNvSpPr>
          <p:nvPr/>
        </p:nvSpPr>
        <p:spPr>
          <a:xfrm xmlns:a="http://schemas.openxmlformats.org/drawingml/2006/main">
            <a:off x="609600" y="6657975"/>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C.elegance  /  企業・場面・数値は架空の説明例</a:t>
            </a:r>
          </a:p>
        </p:txBody>
      </p:sp>
      <p:sp>
        <p:nvSpPr>
          <p:cNvPr id="20" name="text-19">
            <a:extLst xmlns:a="http://schemas.openxmlformats.org/drawingml/2006/main">
              <a:ext uri="{FF2B5EF4-FFF2-40B4-BE49-F238E27FC236}">
                <a16:creationId xmlns:a16="http://schemas.microsoft.com/office/drawing/2014/main" id="{1EF64E2A-42F4-414A-8970-02A71D8EF594}"/>
              </a:ext>
            </a:extLst>
          </p:cNvPr>
          <p:cNvSpPr>
            <a:spLocks xmlns:a="http://schemas.openxmlformats.org/drawingml/2006/main" noGrp="1"/>
          </p:cNvSpPr>
          <p:nvPr/>
        </p:nvSpPr>
        <p:spPr>
          <a:xfrm xmlns:a="http://schemas.openxmlformats.org/drawingml/2006/main">
            <a:off x="10668000" y="6657975"/>
            <a:ext cx="9144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11 / 14</a:t>
            </a:r>
          </a:p>
        </p:txBody>
      </p:sp>
    </p:spTree>
    <p:extLst>
      <p:ext uri="{BB962C8B-B14F-4D97-AF65-F5344CB8AC3E}">
        <p14:creationId xmlns:p14="http://schemas.microsoft.com/office/powerpoint/2010/main" val="2078259463"/>
      </p:ext>
    </p:extLst>
  </p:cSld>
</p:sld>
</file>

<file path=ppt/slides/slide12.xml><?xml version="1.0" encoding="utf-8"?>
<p:sld xmlns:p="http://schemas.openxmlformats.org/presentationml/2006/main">
  <p:cSld>
    <p:bg>
      <p:bgPr>
        <a:solidFill xmlns:a="http://schemas.openxmlformats.org/drawingml/2006/main">
          <a:srgbClr val="F6F5EF"/>
        </a:solidFill>
      </p:bgPr>
    </p:bg>
    <p:spTree>
      <p:nvGrpSpPr>
        <p:cNvPr id="1" name=""/>
        <p:cNvGrpSpPr/>
        <p:nvPr/>
      </p:nvGrpSpPr>
      <p:grpSpPr>
        <a:xfrm xmlns:a="http://schemas.openxmlformats.org/drawingml/2006/main"/>
      </p:grpSpPr>
      <p:sp>
        <p:nvSpPr>
          <p:cNvPr id="19" name="slide-heading">
            <a:extLst xmlns:a="http://schemas.openxmlformats.org/drawingml/2006/main">
              <a:ext uri="{FF2B5EF4-FFF2-40B4-BE49-F238E27FC236}">
                <a16:creationId xmlns:a16="http://schemas.microsoft.com/office/drawing/2014/main" id="{EEE5E0AD-AFB8-4A7F-B696-BBFA824E6D77}"/>
              </a:ext>
            </a:extLst>
          </p:cNvPr>
          <p:cNvSpPr>
            <a:spLocks xmlns:a="http://schemas.openxmlformats.org/drawingml/2006/main" noGrp="1"/>
          </p:cNvSpPr>
          <p:nvPr/>
        </p:nvSpPr>
        <p:spPr>
          <a:xfrm xmlns:a="http://schemas.openxmlformats.org/drawingml/2006/main">
            <a:off x="609600" y="371475"/>
            <a:ext cx="109728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150" b="1">
                <a:solidFill>
                  <a:srgbClr val="123B32"/>
                </a:solidFill>
                <a:latin typeface="Meiryo"/>
                <a:ea typeface="Meiryo"/>
                <a:cs typeface="Meiryo"/>
              </a:defRPr>
            </a:defPPr>
          </a:lstStyle>
          <a:p xmlns:a="http://schemas.openxmlformats.org/drawingml/2006/main">
            <a:pPr>
              <a:lnSpc>
                <a:spcPct val="138000"/>
              </a:lnSpc>
              <a:buNone/>
              <a:defRPr sz="3150" b="1">
                <a:solidFill>
                  <a:srgbClr val="123B32"/>
                </a:solidFill>
                <a:latin typeface="Meiryo"/>
                <a:ea typeface="Meiryo"/>
                <a:cs typeface="Meiryo"/>
              </a:defRPr>
            </a:pPr>
            <a:r>
              <a:rPr sz="3150" b="1">
                <a:solidFill>
                  <a:srgbClr val="123B32"/>
                </a:solidFill>
                <a:latin typeface="Meiryo"/>
                <a:ea typeface="Meiryo"/>
                <a:cs typeface="Meiryo"/>
              </a:rPr>
              <a:t>まず1ページを、4週間で試す</a:t>
            </a:r>
          </a:p>
        </p:txBody>
      </p:sp>
      <p:sp>
        <p:nvSpPr>
          <p:cNvPr id="2" name="text-1">
            <a:extLst xmlns:a="http://schemas.openxmlformats.org/drawingml/2006/main">
              <a:ext uri="{FF2B5EF4-FFF2-40B4-BE49-F238E27FC236}">
                <a16:creationId xmlns:a16="http://schemas.microsoft.com/office/drawing/2014/main" id="{F4528003-A329-4B18-87F4-88F576ED1375}"/>
              </a:ext>
            </a:extLst>
          </p:cNvPr>
          <p:cNvSpPr>
            <a:spLocks xmlns:a="http://schemas.openxmlformats.org/drawingml/2006/main" noGrp="1"/>
          </p:cNvSpPr>
          <p:nvPr/>
        </p:nvSpPr>
        <p:spPr>
          <a:xfrm xmlns:a="http://schemas.openxmlformats.org/drawingml/2006/main">
            <a:off x="609600" y="1057275"/>
            <a:ext cx="109728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0">
                <a:solidFill>
                  <a:srgbClr val="59665F"/>
                </a:solidFill>
                <a:latin typeface="Meiryo"/>
                <a:ea typeface="Meiryo"/>
                <a:cs typeface="Meiryo"/>
              </a:defRPr>
            </a:defPPr>
          </a:lstStyle>
          <a:p xmlns:a="http://schemas.openxmlformats.org/drawingml/2006/main">
            <a:pPr>
              <a:lnSpc>
                <a:spcPct val="138000"/>
              </a:lnSpc>
              <a:buNone/>
              <a:defRPr sz="1950" b="0">
                <a:solidFill>
                  <a:srgbClr val="59665F"/>
                </a:solidFill>
                <a:latin typeface="Meiryo"/>
                <a:ea typeface="Meiryo"/>
                <a:cs typeface="Meiryo"/>
              </a:defRPr>
            </a:pPr>
            <a:r>
              <a:rPr sz="1950" b="0">
                <a:solidFill>
                  <a:srgbClr val="59665F"/>
                </a:solidFill>
                <a:latin typeface="Meiryo"/>
                <a:ea typeface="Meiryo"/>
                <a:cs typeface="Meiryo"/>
              </a:rPr>
              <a:t>全サイトを作り直す前に、対象と確かめ方を小さく決めます。</a:t>
            </a:r>
          </a:p>
        </p:txBody>
      </p:sp>
      <p:sp>
        <p:nvSpPr>
          <p:cNvPr id="3" name="">
            <a:extLst xmlns:a="http://schemas.openxmlformats.org/drawingml/2006/main">
              <a:ext uri="{FF2B5EF4-FFF2-40B4-BE49-F238E27FC236}">
                <a16:creationId xmlns:a16="http://schemas.microsoft.com/office/drawing/2014/main" id="{E3B842B5-588D-4309-B03B-6FF78E226FC3}"/>
              </a:ext>
            </a:extLst>
          </p:cNvPr>
          <p:cNvSpPr>
            <a:spLocks xmlns:a="http://schemas.openxmlformats.org/drawingml/2006/main" noGrp="1"/>
          </p:cNvSpPr>
          <p:nvPr/>
        </p:nvSpPr>
        <p:spPr>
          <a:xfrm xmlns:a="http://schemas.openxmlformats.org/drawingml/2006/main">
            <a:off x="609600" y="1781175"/>
            <a:ext cx="10972800"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4" name="text-3">
            <a:extLst xmlns:a="http://schemas.openxmlformats.org/drawingml/2006/main">
              <a:ext uri="{FF2B5EF4-FFF2-40B4-BE49-F238E27FC236}">
                <a16:creationId xmlns:a16="http://schemas.microsoft.com/office/drawing/2014/main" id="{9B1F74F6-B8B6-45DD-90A1-DC11690956B0}"/>
              </a:ext>
            </a:extLst>
          </p:cNvPr>
          <p:cNvSpPr>
            <a:spLocks xmlns:a="http://schemas.openxmlformats.org/drawingml/2006/main" noGrp="1"/>
          </p:cNvSpPr>
          <p:nvPr/>
        </p:nvSpPr>
        <p:spPr>
          <a:xfrm xmlns:a="http://schemas.openxmlformats.org/drawingml/2006/main">
            <a:off x="609600" y="1990725"/>
            <a:ext cx="166687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1">
                <a:solidFill>
                  <a:srgbClr val="123B32"/>
                </a:solidFill>
                <a:latin typeface="Meiryo"/>
                <a:ea typeface="Meiryo"/>
                <a:cs typeface="Meiryo"/>
              </a:defRPr>
            </a:defPPr>
          </a:lstStyle>
          <a:p xmlns:a="http://schemas.openxmlformats.org/drawingml/2006/main">
            <a:pPr>
              <a:lnSpc>
                <a:spcPct val="138000"/>
              </a:lnSpc>
              <a:buNone/>
              <a:defRPr sz="2175" b="1">
                <a:solidFill>
                  <a:srgbClr val="123B32"/>
                </a:solidFill>
                <a:latin typeface="Meiryo"/>
                <a:ea typeface="Meiryo"/>
                <a:cs typeface="Meiryo"/>
              </a:defRPr>
            </a:pPr>
            <a:r>
              <a:rPr sz="2175" b="1">
                <a:solidFill>
                  <a:srgbClr val="123B32"/>
                </a:solidFill>
                <a:latin typeface="Meiryo"/>
                <a:ea typeface="Meiryo"/>
                <a:cs typeface="Meiryo"/>
              </a:rPr>
              <a:t>1週目</a:t>
            </a:r>
          </a:p>
        </p:txBody>
      </p:sp>
      <p:sp>
        <p:nvSpPr>
          <p:cNvPr id="5" name="text-4">
            <a:extLst xmlns:a="http://schemas.openxmlformats.org/drawingml/2006/main">
              <a:ext uri="{FF2B5EF4-FFF2-40B4-BE49-F238E27FC236}">
                <a16:creationId xmlns:a16="http://schemas.microsoft.com/office/drawing/2014/main" id="{2B220FC7-9D2D-4998-8BB2-652C0D789B1A}"/>
              </a:ext>
            </a:extLst>
          </p:cNvPr>
          <p:cNvSpPr>
            <a:spLocks xmlns:a="http://schemas.openxmlformats.org/drawingml/2006/main" noGrp="1"/>
          </p:cNvSpPr>
          <p:nvPr/>
        </p:nvSpPr>
        <p:spPr>
          <a:xfrm xmlns:a="http://schemas.openxmlformats.org/drawingml/2006/main">
            <a:off x="2714625" y="1971675"/>
            <a:ext cx="88677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1">
                <a:solidFill>
                  <a:srgbClr val="123B32"/>
                </a:solidFill>
                <a:latin typeface="Meiryo"/>
                <a:ea typeface="Meiryo"/>
                <a:cs typeface="Meiryo"/>
              </a:defRPr>
            </a:defPPr>
          </a:lstStyle>
          <a:p xmlns:a="http://schemas.openxmlformats.org/drawingml/2006/main">
            <a:pPr>
              <a:lnSpc>
                <a:spcPct val="138000"/>
              </a:lnSpc>
              <a:buNone/>
              <a:defRPr sz="2325" b="1">
                <a:solidFill>
                  <a:srgbClr val="123B32"/>
                </a:solidFill>
                <a:latin typeface="Meiryo"/>
                <a:ea typeface="Meiryo"/>
                <a:cs typeface="Meiryo"/>
              </a:defRPr>
            </a:pPr>
            <a:r>
              <a:rPr sz="2325" b="1">
                <a:solidFill>
                  <a:srgbClr val="123B32"/>
                </a:solidFill>
                <a:latin typeface="Meiryo"/>
                <a:ea typeface="Meiryo"/>
                <a:cs typeface="Meiryo"/>
              </a:rPr>
              <a:t>対象と基準をそろえる</a:t>
            </a:r>
          </a:p>
        </p:txBody>
      </p:sp>
      <p:sp>
        <p:nvSpPr>
          <p:cNvPr id="6" name="text-5">
            <a:extLst xmlns:a="http://schemas.openxmlformats.org/drawingml/2006/main">
              <a:ext uri="{FF2B5EF4-FFF2-40B4-BE49-F238E27FC236}">
                <a16:creationId xmlns:a16="http://schemas.microsoft.com/office/drawing/2014/main" id="{DF171B04-3405-4F3B-8D94-058941448DE8}"/>
              </a:ext>
            </a:extLst>
          </p:cNvPr>
          <p:cNvSpPr>
            <a:spLocks xmlns:a="http://schemas.openxmlformats.org/drawingml/2006/main" noGrp="1"/>
          </p:cNvSpPr>
          <p:nvPr/>
        </p:nvSpPr>
        <p:spPr>
          <a:xfrm xmlns:a="http://schemas.openxmlformats.org/drawingml/2006/main">
            <a:off x="2714625" y="2447925"/>
            <a:ext cx="88677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0">
                <a:solidFill>
                  <a:srgbClr val="303735"/>
                </a:solidFill>
                <a:latin typeface="Meiryo"/>
                <a:ea typeface="Meiryo"/>
                <a:cs typeface="Meiryo"/>
              </a:defRPr>
            </a:defPPr>
          </a:lstStyle>
          <a:p xmlns:a="http://schemas.openxmlformats.org/drawingml/2006/main">
            <a:pPr>
              <a:lnSpc>
                <a:spcPct val="138000"/>
              </a:lnSpc>
              <a:buNone/>
              <a:defRPr sz="2025" b="0">
                <a:solidFill>
                  <a:srgbClr val="303735"/>
                </a:solidFill>
                <a:latin typeface="Meiryo"/>
                <a:ea typeface="Meiryo"/>
                <a:cs typeface="Meiryo"/>
              </a:defRPr>
            </a:pPr>
            <a:r>
              <a:rPr sz="2025" b="0">
                <a:solidFill>
                  <a:srgbClr val="303735"/>
                </a:solidFill>
                <a:latin typeface="Meiryo"/>
                <a:ea typeface="Meiryo"/>
                <a:cs typeface="Meiryo"/>
              </a:rPr>
              <a:t>営業と相談20件を確認。どの相談を対象と数えるか決める。</a:t>
            </a:r>
          </a:p>
        </p:txBody>
      </p:sp>
      <p:sp>
        <p:nvSpPr>
          <p:cNvPr id="7" name="">
            <a:extLst xmlns:a="http://schemas.openxmlformats.org/drawingml/2006/main">
              <a:ext uri="{FF2B5EF4-FFF2-40B4-BE49-F238E27FC236}">
                <a16:creationId xmlns:a16="http://schemas.microsoft.com/office/drawing/2014/main" id="{0FEC3DCD-F3CA-471A-9D86-1E7A1B90C5BF}"/>
              </a:ext>
            </a:extLst>
          </p:cNvPr>
          <p:cNvSpPr>
            <a:spLocks xmlns:a="http://schemas.openxmlformats.org/drawingml/2006/main" noGrp="1"/>
          </p:cNvSpPr>
          <p:nvPr/>
        </p:nvSpPr>
        <p:spPr>
          <a:xfrm xmlns:a="http://schemas.openxmlformats.org/drawingml/2006/main">
            <a:off x="2714625" y="3019425"/>
            <a:ext cx="8867775"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8" name="text-7">
            <a:extLst xmlns:a="http://schemas.openxmlformats.org/drawingml/2006/main">
              <a:ext uri="{FF2B5EF4-FFF2-40B4-BE49-F238E27FC236}">
                <a16:creationId xmlns:a16="http://schemas.microsoft.com/office/drawing/2014/main" id="{D035A794-3233-45BF-BAD6-22900BB49ABE}"/>
              </a:ext>
            </a:extLst>
          </p:cNvPr>
          <p:cNvSpPr>
            <a:spLocks xmlns:a="http://schemas.openxmlformats.org/drawingml/2006/main" noGrp="1"/>
          </p:cNvSpPr>
          <p:nvPr/>
        </p:nvSpPr>
        <p:spPr>
          <a:xfrm xmlns:a="http://schemas.openxmlformats.org/drawingml/2006/main">
            <a:off x="609600" y="3200400"/>
            <a:ext cx="166687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1">
                <a:solidFill>
                  <a:srgbClr val="123B32"/>
                </a:solidFill>
                <a:latin typeface="Meiryo"/>
                <a:ea typeface="Meiryo"/>
                <a:cs typeface="Meiryo"/>
              </a:defRPr>
            </a:defPPr>
          </a:lstStyle>
          <a:p xmlns:a="http://schemas.openxmlformats.org/drawingml/2006/main">
            <a:pPr>
              <a:lnSpc>
                <a:spcPct val="138000"/>
              </a:lnSpc>
              <a:buNone/>
              <a:defRPr sz="2175" b="1">
                <a:solidFill>
                  <a:srgbClr val="123B32"/>
                </a:solidFill>
                <a:latin typeface="Meiryo"/>
                <a:ea typeface="Meiryo"/>
                <a:cs typeface="Meiryo"/>
              </a:defRPr>
            </a:pPr>
            <a:r>
              <a:rPr sz="2175" b="1">
                <a:solidFill>
                  <a:srgbClr val="123B32"/>
                </a:solidFill>
                <a:latin typeface="Meiryo"/>
                <a:ea typeface="Meiryo"/>
                <a:cs typeface="Meiryo"/>
              </a:rPr>
              <a:t>2週目</a:t>
            </a:r>
          </a:p>
        </p:txBody>
      </p:sp>
      <p:sp>
        <p:nvSpPr>
          <p:cNvPr id="9" name="text-8">
            <a:extLst xmlns:a="http://schemas.openxmlformats.org/drawingml/2006/main">
              <a:ext uri="{FF2B5EF4-FFF2-40B4-BE49-F238E27FC236}">
                <a16:creationId xmlns:a16="http://schemas.microsoft.com/office/drawing/2014/main" id="{E8BE8A93-C304-4889-ACF0-A446899C4B31}"/>
              </a:ext>
            </a:extLst>
          </p:cNvPr>
          <p:cNvSpPr>
            <a:spLocks xmlns:a="http://schemas.openxmlformats.org/drawingml/2006/main" noGrp="1"/>
          </p:cNvSpPr>
          <p:nvPr/>
        </p:nvSpPr>
        <p:spPr>
          <a:xfrm xmlns:a="http://schemas.openxmlformats.org/drawingml/2006/main">
            <a:off x="2714625" y="3181350"/>
            <a:ext cx="88677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1">
                <a:solidFill>
                  <a:srgbClr val="123B32"/>
                </a:solidFill>
                <a:latin typeface="Meiryo"/>
                <a:ea typeface="Meiryo"/>
                <a:cs typeface="Meiryo"/>
              </a:defRPr>
            </a:defPPr>
          </a:lstStyle>
          <a:p xmlns:a="http://schemas.openxmlformats.org/drawingml/2006/main">
            <a:pPr>
              <a:lnSpc>
                <a:spcPct val="138000"/>
              </a:lnSpc>
              <a:buNone/>
              <a:defRPr sz="2325" b="1">
                <a:solidFill>
                  <a:srgbClr val="123B32"/>
                </a:solidFill>
                <a:latin typeface="Meiryo"/>
                <a:ea typeface="Meiryo"/>
                <a:cs typeface="Meiryo"/>
              </a:defRPr>
            </a:pPr>
            <a:r>
              <a:rPr sz="2325" b="1">
                <a:solidFill>
                  <a:srgbClr val="123B32"/>
                </a:solidFill>
                <a:latin typeface="Meiryo"/>
                <a:ea typeface="Meiryo"/>
                <a:cs typeface="Meiryo"/>
              </a:rPr>
              <a:t>1ページを書き換える</a:t>
            </a:r>
          </a:p>
        </p:txBody>
      </p:sp>
      <p:sp>
        <p:nvSpPr>
          <p:cNvPr id="10" name="text-9">
            <a:extLst xmlns:a="http://schemas.openxmlformats.org/drawingml/2006/main">
              <a:ext uri="{FF2B5EF4-FFF2-40B4-BE49-F238E27FC236}">
                <a16:creationId xmlns:a16="http://schemas.microsoft.com/office/drawing/2014/main" id="{E4CDB617-2F35-4D5B-AEA8-6E9896250B66}"/>
              </a:ext>
            </a:extLst>
          </p:cNvPr>
          <p:cNvSpPr>
            <a:spLocks xmlns:a="http://schemas.openxmlformats.org/drawingml/2006/main" noGrp="1"/>
          </p:cNvSpPr>
          <p:nvPr/>
        </p:nvSpPr>
        <p:spPr>
          <a:xfrm xmlns:a="http://schemas.openxmlformats.org/drawingml/2006/main">
            <a:off x="2714625" y="3657600"/>
            <a:ext cx="88677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0">
                <a:solidFill>
                  <a:srgbClr val="303735"/>
                </a:solidFill>
                <a:latin typeface="Meiryo"/>
                <a:ea typeface="Meiryo"/>
                <a:cs typeface="Meiryo"/>
              </a:defRPr>
            </a:defPPr>
          </a:lstStyle>
          <a:p xmlns:a="http://schemas.openxmlformats.org/drawingml/2006/main">
            <a:pPr>
              <a:lnSpc>
                <a:spcPct val="138000"/>
              </a:lnSpc>
              <a:buNone/>
              <a:defRPr sz="2025" b="0">
                <a:solidFill>
                  <a:srgbClr val="303735"/>
                </a:solidFill>
                <a:latin typeface="Meiryo"/>
                <a:ea typeface="Meiryo"/>
                <a:cs typeface="Meiryo"/>
              </a:defRPr>
            </a:pPr>
            <a:r>
              <a:rPr sz="2025" b="0">
                <a:solidFill>
                  <a:srgbClr val="303735"/>
                </a:solidFill>
                <a:latin typeface="Meiryo"/>
                <a:ea typeface="Meiryo"/>
                <a:cs typeface="Meiryo"/>
              </a:rPr>
              <a:t>対象・確認項目・相談の始め方を掲載。担当者が承認する。</a:t>
            </a:r>
          </a:p>
        </p:txBody>
      </p:sp>
      <p:sp>
        <p:nvSpPr>
          <p:cNvPr id="11" name="">
            <a:extLst xmlns:a="http://schemas.openxmlformats.org/drawingml/2006/main">
              <a:ext uri="{FF2B5EF4-FFF2-40B4-BE49-F238E27FC236}">
                <a16:creationId xmlns:a16="http://schemas.microsoft.com/office/drawing/2014/main" id="{7AA50B52-540C-4926-80C9-27280C640C90}"/>
              </a:ext>
            </a:extLst>
          </p:cNvPr>
          <p:cNvSpPr>
            <a:spLocks xmlns:a="http://schemas.openxmlformats.org/drawingml/2006/main" noGrp="1"/>
          </p:cNvSpPr>
          <p:nvPr/>
        </p:nvSpPr>
        <p:spPr>
          <a:xfrm xmlns:a="http://schemas.openxmlformats.org/drawingml/2006/main">
            <a:off x="2714625" y="4229100"/>
            <a:ext cx="8867775"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12" name="text-11">
            <a:extLst xmlns:a="http://schemas.openxmlformats.org/drawingml/2006/main">
              <a:ext uri="{FF2B5EF4-FFF2-40B4-BE49-F238E27FC236}">
                <a16:creationId xmlns:a16="http://schemas.microsoft.com/office/drawing/2014/main" id="{A6BF4E43-0036-4ED0-81A1-475C2C2E888E}"/>
              </a:ext>
            </a:extLst>
          </p:cNvPr>
          <p:cNvSpPr>
            <a:spLocks xmlns:a="http://schemas.openxmlformats.org/drawingml/2006/main" noGrp="1"/>
          </p:cNvSpPr>
          <p:nvPr/>
        </p:nvSpPr>
        <p:spPr>
          <a:xfrm xmlns:a="http://schemas.openxmlformats.org/drawingml/2006/main">
            <a:off x="609600" y="4410075"/>
            <a:ext cx="166687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1">
                <a:solidFill>
                  <a:srgbClr val="123B32"/>
                </a:solidFill>
                <a:latin typeface="Meiryo"/>
                <a:ea typeface="Meiryo"/>
                <a:cs typeface="Meiryo"/>
              </a:defRPr>
            </a:defPPr>
          </a:lstStyle>
          <a:p xmlns:a="http://schemas.openxmlformats.org/drawingml/2006/main">
            <a:pPr>
              <a:lnSpc>
                <a:spcPct val="138000"/>
              </a:lnSpc>
              <a:buNone/>
              <a:defRPr sz="2175" b="1">
                <a:solidFill>
                  <a:srgbClr val="123B32"/>
                </a:solidFill>
                <a:latin typeface="Meiryo"/>
                <a:ea typeface="Meiryo"/>
                <a:cs typeface="Meiryo"/>
              </a:defRPr>
            </a:pPr>
            <a:r>
              <a:rPr sz="2175" b="1">
                <a:solidFill>
                  <a:srgbClr val="123B32"/>
                </a:solidFill>
                <a:latin typeface="Meiryo"/>
                <a:ea typeface="Meiryo"/>
                <a:cs typeface="Meiryo"/>
              </a:rPr>
              <a:t>3〜4週目</a:t>
            </a:r>
          </a:p>
        </p:txBody>
      </p:sp>
      <p:sp>
        <p:nvSpPr>
          <p:cNvPr id="13" name="text-12">
            <a:extLst xmlns:a="http://schemas.openxmlformats.org/drawingml/2006/main">
              <a:ext uri="{FF2B5EF4-FFF2-40B4-BE49-F238E27FC236}">
                <a16:creationId xmlns:a16="http://schemas.microsoft.com/office/drawing/2014/main" id="{EC60D848-2B89-4EBE-8A46-7E9EFB033B49}"/>
              </a:ext>
            </a:extLst>
          </p:cNvPr>
          <p:cNvSpPr>
            <a:spLocks xmlns:a="http://schemas.openxmlformats.org/drawingml/2006/main" noGrp="1"/>
          </p:cNvSpPr>
          <p:nvPr/>
        </p:nvSpPr>
        <p:spPr>
          <a:xfrm xmlns:a="http://schemas.openxmlformats.org/drawingml/2006/main">
            <a:off x="2714625" y="4391025"/>
            <a:ext cx="88677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1">
                <a:solidFill>
                  <a:srgbClr val="123B32"/>
                </a:solidFill>
                <a:latin typeface="Meiryo"/>
                <a:ea typeface="Meiryo"/>
                <a:cs typeface="Meiryo"/>
              </a:defRPr>
            </a:defPPr>
          </a:lstStyle>
          <a:p xmlns:a="http://schemas.openxmlformats.org/drawingml/2006/main">
            <a:pPr>
              <a:lnSpc>
                <a:spcPct val="138000"/>
              </a:lnSpc>
              <a:buNone/>
              <a:defRPr sz="2325" b="1">
                <a:solidFill>
                  <a:srgbClr val="123B32"/>
                </a:solidFill>
                <a:latin typeface="Meiryo"/>
                <a:ea typeface="Meiryo"/>
                <a:cs typeface="Meiryo"/>
              </a:defRPr>
            </a:pPr>
            <a:r>
              <a:rPr sz="2325" b="1">
                <a:solidFill>
                  <a:srgbClr val="123B32"/>
                </a:solidFill>
                <a:latin typeface="Meiryo"/>
                <a:ea typeface="Meiryo"/>
                <a:cs typeface="Meiryo"/>
              </a:rPr>
              <a:t>相談の記録を見直す</a:t>
            </a:r>
          </a:p>
        </p:txBody>
      </p:sp>
      <p:sp>
        <p:nvSpPr>
          <p:cNvPr id="14" name="text-13">
            <a:extLst xmlns:a="http://schemas.openxmlformats.org/drawingml/2006/main">
              <a:ext uri="{FF2B5EF4-FFF2-40B4-BE49-F238E27FC236}">
                <a16:creationId xmlns:a16="http://schemas.microsoft.com/office/drawing/2014/main" id="{B11D3A42-5F78-4E8F-8E79-41225CFBFE19}"/>
              </a:ext>
            </a:extLst>
          </p:cNvPr>
          <p:cNvSpPr>
            <a:spLocks xmlns:a="http://schemas.openxmlformats.org/drawingml/2006/main" noGrp="1"/>
          </p:cNvSpPr>
          <p:nvPr/>
        </p:nvSpPr>
        <p:spPr>
          <a:xfrm xmlns:a="http://schemas.openxmlformats.org/drawingml/2006/main">
            <a:off x="2714625" y="4867275"/>
            <a:ext cx="88677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0">
                <a:solidFill>
                  <a:srgbClr val="303735"/>
                </a:solidFill>
                <a:latin typeface="Meiryo"/>
                <a:ea typeface="Meiryo"/>
                <a:cs typeface="Meiryo"/>
              </a:defRPr>
            </a:defPPr>
          </a:lstStyle>
          <a:p xmlns:a="http://schemas.openxmlformats.org/drawingml/2006/main">
            <a:pPr>
              <a:lnSpc>
                <a:spcPct val="138000"/>
              </a:lnSpc>
              <a:buNone/>
              <a:defRPr sz="2025" b="0">
                <a:solidFill>
                  <a:srgbClr val="303735"/>
                </a:solidFill>
                <a:latin typeface="Meiryo"/>
                <a:ea typeface="Meiryo"/>
                <a:cs typeface="Meiryo"/>
              </a:defRPr>
            </a:pPr>
            <a:r>
              <a:rPr sz="2025" b="0">
                <a:solidFill>
                  <a:srgbClr val="303735"/>
                </a:solidFill>
                <a:latin typeface="Meiryo"/>
                <a:ea typeface="Meiryo"/>
                <a:cs typeface="Meiryo"/>
              </a:rPr>
              <a:t>対象外の理由と、合う相談の数を確認。足りない説明を直す。</a:t>
            </a:r>
          </a:p>
        </p:txBody>
      </p:sp>
      <p:sp>
        <p:nvSpPr>
          <p:cNvPr id="15" name="">
            <a:extLst xmlns:a="http://schemas.openxmlformats.org/drawingml/2006/main">
              <a:ext uri="{FF2B5EF4-FFF2-40B4-BE49-F238E27FC236}">
                <a16:creationId xmlns:a16="http://schemas.microsoft.com/office/drawing/2014/main" id="{83C603DB-24B1-4568-9A6D-41667CBD63CA}"/>
              </a:ext>
            </a:extLst>
          </p:cNvPr>
          <p:cNvSpPr>
            <a:spLocks xmlns:a="http://schemas.openxmlformats.org/drawingml/2006/main" noGrp="1"/>
          </p:cNvSpPr>
          <p:nvPr/>
        </p:nvSpPr>
        <p:spPr>
          <a:xfrm xmlns:a="http://schemas.openxmlformats.org/drawingml/2006/main">
            <a:off x="609600" y="5905500"/>
            <a:ext cx="10972800" cy="953"/>
          </a:xfrm>
          <a:prstGeom xmlns:a="http://schemas.openxmlformats.org/drawingml/2006/main" prst="line">
            <a:avLst/>
          </a:prstGeom>
          <a:noFill xmlns:a="http://schemas.openxmlformats.org/drawingml/2006/main"/>
          <a:ln xmlns:a="http://schemas.openxmlformats.org/drawingml/2006/main" w="19050">
            <a:solidFill>
              <a:srgbClr val="123B32"/>
            </a:solidFill>
          </a:ln>
        </p:spPr>
      </p:sp>
      <p:sp>
        <p:nvSpPr>
          <p:cNvPr id="16" name="text-15">
            <a:extLst xmlns:a="http://schemas.openxmlformats.org/drawingml/2006/main">
              <a:ext uri="{FF2B5EF4-FFF2-40B4-BE49-F238E27FC236}">
                <a16:creationId xmlns:a16="http://schemas.microsoft.com/office/drawing/2014/main" id="{693454BF-D466-4FE3-9949-D96AF0626A3F}"/>
              </a:ext>
            </a:extLst>
          </p:cNvPr>
          <p:cNvSpPr>
            <a:spLocks xmlns:a="http://schemas.openxmlformats.org/drawingml/2006/main" noGrp="1"/>
          </p:cNvSpPr>
          <p:nvPr/>
        </p:nvSpPr>
        <p:spPr>
          <a:xfrm xmlns:a="http://schemas.openxmlformats.org/drawingml/2006/main">
            <a:off x="609600" y="608647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725" b="1">
                <a:solidFill>
                  <a:srgbClr val="123B32"/>
                </a:solidFill>
                <a:latin typeface="Meiryo"/>
                <a:ea typeface="Meiryo"/>
                <a:cs typeface="Meiryo"/>
              </a:defRPr>
            </a:defPPr>
          </a:lstStyle>
          <a:p xmlns:a="http://schemas.openxmlformats.org/drawingml/2006/main">
            <a:pPr>
              <a:lnSpc>
                <a:spcPct val="138000"/>
              </a:lnSpc>
              <a:buNone/>
              <a:defRPr sz="1725" b="1">
                <a:solidFill>
                  <a:srgbClr val="123B32"/>
                </a:solidFill>
                <a:latin typeface="Meiryo"/>
                <a:ea typeface="Meiryo"/>
                <a:cs typeface="Meiryo"/>
              </a:defRPr>
            </a:pPr>
            <a:r>
              <a:rPr sz="1725" b="1">
                <a:solidFill>
                  <a:srgbClr val="123B32"/>
                </a:solidFill>
                <a:latin typeface="Meiryo"/>
                <a:ea typeface="Meiryo"/>
                <a:cs typeface="Meiryo"/>
              </a:rPr>
              <a:t>期間内に成果が判断できない場合は、未確定として追跡を続けます。</a:t>
            </a:r>
          </a:p>
        </p:txBody>
      </p:sp>
      <p:sp>
        <p:nvSpPr>
          <p:cNvPr id="17" name="text-16">
            <a:extLst xmlns:a="http://schemas.openxmlformats.org/drawingml/2006/main">
              <a:ext uri="{FF2B5EF4-FFF2-40B4-BE49-F238E27FC236}">
                <a16:creationId xmlns:a16="http://schemas.microsoft.com/office/drawing/2014/main" id="{806FF2E7-0143-4A41-BC3D-721363E8B039}"/>
              </a:ext>
            </a:extLst>
          </p:cNvPr>
          <p:cNvSpPr>
            <a:spLocks xmlns:a="http://schemas.openxmlformats.org/drawingml/2006/main" noGrp="1"/>
          </p:cNvSpPr>
          <p:nvPr/>
        </p:nvSpPr>
        <p:spPr>
          <a:xfrm xmlns:a="http://schemas.openxmlformats.org/drawingml/2006/main">
            <a:off x="609600" y="6657975"/>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C.elegance  /  企業・場面・数値は架空の説明例</a:t>
            </a:r>
          </a:p>
        </p:txBody>
      </p:sp>
      <p:sp>
        <p:nvSpPr>
          <p:cNvPr id="18" name="text-17">
            <a:extLst xmlns:a="http://schemas.openxmlformats.org/drawingml/2006/main">
              <a:ext uri="{FF2B5EF4-FFF2-40B4-BE49-F238E27FC236}">
                <a16:creationId xmlns:a16="http://schemas.microsoft.com/office/drawing/2014/main" id="{BC8B3A1E-9CEA-4F4F-AC12-00D3CB9DE787}"/>
              </a:ext>
            </a:extLst>
          </p:cNvPr>
          <p:cNvSpPr>
            <a:spLocks xmlns:a="http://schemas.openxmlformats.org/drawingml/2006/main" noGrp="1"/>
          </p:cNvSpPr>
          <p:nvPr/>
        </p:nvSpPr>
        <p:spPr>
          <a:xfrm xmlns:a="http://schemas.openxmlformats.org/drawingml/2006/main">
            <a:off x="10668000" y="6657975"/>
            <a:ext cx="9144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12 / 14</a:t>
            </a:r>
          </a:p>
        </p:txBody>
      </p:sp>
    </p:spTree>
    <p:extLst>
      <p:ext uri="{BB962C8B-B14F-4D97-AF65-F5344CB8AC3E}">
        <p14:creationId xmlns:p14="http://schemas.microsoft.com/office/powerpoint/2010/main" val="914336548"/>
      </p:ext>
    </p:extLst>
  </p:cSld>
</p:sld>
</file>

<file path=ppt/slides/slide13.xml><?xml version="1.0" encoding="utf-8"?>
<p:sld xmlns:p="http://schemas.openxmlformats.org/presentationml/2006/main">
  <p:cSld>
    <p:bg>
      <p:bgPr>
        <a:solidFill xmlns:a="http://schemas.openxmlformats.org/drawingml/2006/main">
          <a:srgbClr val="F6F5EF"/>
        </a:solidFill>
      </p:bgPr>
    </p:bg>
    <p:spTree>
      <p:nvGrpSpPr>
        <p:cNvPr id="1" name=""/>
        <p:cNvGrpSpPr/>
        <p:nvPr/>
      </p:nvGrpSpPr>
      <p:grpSpPr>
        <a:xfrm xmlns:a="http://schemas.openxmlformats.org/drawingml/2006/main"/>
      </p:grpSpPr>
      <p:sp>
        <p:nvSpPr>
          <p:cNvPr id="9" name="slide-heading">
            <a:extLst xmlns:a="http://schemas.openxmlformats.org/drawingml/2006/main">
              <a:ext uri="{FF2B5EF4-FFF2-40B4-BE49-F238E27FC236}">
                <a16:creationId xmlns:a16="http://schemas.microsoft.com/office/drawing/2014/main" id="{373E76BC-46DD-48CE-BA60-81EA0373A5A9}"/>
              </a:ext>
            </a:extLst>
          </p:cNvPr>
          <p:cNvSpPr>
            <a:spLocks xmlns:a="http://schemas.openxmlformats.org/drawingml/2006/main" noGrp="1"/>
          </p:cNvSpPr>
          <p:nvPr/>
        </p:nvSpPr>
        <p:spPr>
          <a:xfrm xmlns:a="http://schemas.openxmlformats.org/drawingml/2006/main">
            <a:off x="609600" y="371475"/>
            <a:ext cx="109728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150" b="1">
                <a:solidFill>
                  <a:srgbClr val="123B32"/>
                </a:solidFill>
                <a:latin typeface="Meiryo"/>
                <a:ea typeface="Meiryo"/>
                <a:cs typeface="Meiryo"/>
              </a:defRPr>
            </a:defPPr>
          </a:lstStyle>
          <a:p xmlns:a="http://schemas.openxmlformats.org/drawingml/2006/main">
            <a:pPr>
              <a:lnSpc>
                <a:spcPct val="138000"/>
              </a:lnSpc>
              <a:buNone/>
              <a:defRPr sz="3150" b="1">
                <a:solidFill>
                  <a:srgbClr val="123B32"/>
                </a:solidFill>
                <a:latin typeface="Meiryo"/>
                <a:ea typeface="Meiryo"/>
                <a:cs typeface="Meiryo"/>
              </a:defRPr>
            </a:pPr>
            <a:r>
              <a:rPr sz="3150" b="1">
                <a:solidFill>
                  <a:srgbClr val="123B32"/>
                </a:solidFill>
                <a:latin typeface="Meiryo"/>
                <a:ea typeface="Meiryo"/>
                <a:cs typeface="Meiryo"/>
              </a:rPr>
              <a:t>社内へ出す提案を、1枚にまとめる</a:t>
            </a:r>
          </a:p>
        </p:txBody>
      </p:sp>
      <p:sp>
        <p:nvSpPr>
          <p:cNvPr id="2" name="text-1">
            <a:extLst xmlns:a="http://schemas.openxmlformats.org/drawingml/2006/main">
              <a:ext uri="{FF2B5EF4-FFF2-40B4-BE49-F238E27FC236}">
                <a16:creationId xmlns:a16="http://schemas.microsoft.com/office/drawing/2014/main" id="{286E6E95-AD37-4FD4-B249-95B7CDE19C6C}"/>
              </a:ext>
            </a:extLst>
          </p:cNvPr>
          <p:cNvSpPr>
            <a:spLocks xmlns:a="http://schemas.openxmlformats.org/drawingml/2006/main" noGrp="1"/>
          </p:cNvSpPr>
          <p:nvPr/>
        </p:nvSpPr>
        <p:spPr>
          <a:xfrm xmlns:a="http://schemas.openxmlformats.org/drawingml/2006/main">
            <a:off x="609600" y="1057275"/>
            <a:ext cx="109728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0">
                <a:solidFill>
                  <a:srgbClr val="59665F"/>
                </a:solidFill>
                <a:latin typeface="Meiryo"/>
                <a:ea typeface="Meiryo"/>
                <a:cs typeface="Meiryo"/>
              </a:defRPr>
            </a:defPPr>
          </a:lstStyle>
          <a:p xmlns:a="http://schemas.openxmlformats.org/drawingml/2006/main">
            <a:pPr>
              <a:lnSpc>
                <a:spcPct val="138000"/>
              </a:lnSpc>
              <a:buNone/>
              <a:defRPr sz="1950" b="0">
                <a:solidFill>
                  <a:srgbClr val="59665F"/>
                </a:solidFill>
                <a:latin typeface="Meiryo"/>
                <a:ea typeface="Meiryo"/>
                <a:cs typeface="Meiryo"/>
              </a:defRPr>
            </a:pPr>
            <a:r>
              <a:rPr sz="1950" b="0">
                <a:solidFill>
                  <a:srgbClr val="59665F"/>
                </a:solidFill>
                <a:latin typeface="Meiryo"/>
                <a:ea typeface="Meiryo"/>
                <a:cs typeface="Meiryo"/>
              </a:rPr>
              <a:t>「何を直すか」と「何を見て次を決めるか」を一緒に申請します。</a:t>
            </a:r>
          </a:p>
        </p:txBody>
      </p:sp>
      <p:sp>
        <p:nvSpPr>
          <p:cNvPr id="3" name="">
            <a:extLst xmlns:a="http://schemas.openxmlformats.org/drawingml/2006/main">
              <a:ext uri="{FF2B5EF4-FFF2-40B4-BE49-F238E27FC236}">
                <a16:creationId xmlns:a16="http://schemas.microsoft.com/office/drawing/2014/main" id="{18EE4113-B606-4ABA-B35B-8002349CB4D3}"/>
              </a:ext>
            </a:extLst>
          </p:cNvPr>
          <p:cNvSpPr>
            <a:spLocks xmlns:a="http://schemas.openxmlformats.org/drawingml/2006/main" noGrp="1"/>
          </p:cNvSpPr>
          <p:nvPr/>
        </p:nvSpPr>
        <p:spPr>
          <a:xfrm xmlns:a="http://schemas.openxmlformats.org/drawingml/2006/main">
            <a:off x="609600" y="1781175"/>
            <a:ext cx="10972800" cy="953"/>
          </a:xfrm>
          <a:prstGeom xmlns:a="http://schemas.openxmlformats.org/drawingml/2006/main" prst="line">
            <a:avLst/>
          </a:prstGeom>
          <a:noFill xmlns:a="http://schemas.openxmlformats.org/drawingml/2006/main"/>
          <a:ln xmlns:a="http://schemas.openxmlformats.org/drawingml/2006/main" w="9525">
            <a:solidFill>
              <a:srgbClr val="BDC9BF"/>
            </a:solidFill>
          </a:ln>
        </p:spPr>
      </p:sp>
      <p:graphicFrame>
        <p:nvGraphicFramePr>
          <p:cNvPr id="4" name="">
            <a:extLst xmlns:a="http://schemas.openxmlformats.org/drawingml/2006/main">
              <a:ext uri="{FF2B5EF4-FFF2-40B4-BE49-F238E27FC236}">
                <a16:creationId xmlns:a16="http://schemas.microsoft.com/office/drawing/2014/main" id="{CAC03B9C-D4E6-4717-B6F7-EAC123E1F281}"/>
              </a:ext>
            </a:extLst>
          </p:cNvPr>
          <p:cNvGraphicFramePr/>
          <p:nvPr/>
        </p:nvGraphicFramePr>
        <p:xfrm>
          <a:off xmlns:a="http://schemas.openxmlformats.org/drawingml/2006/main" x="609600" y="1971675"/>
          <a:ext xmlns:a="http://schemas.openxmlformats.org/drawingml/2006/main" cx="10972800" cy="2865882"/>
        </p:xfrm>
        <a:graphic xmlns:a="http://schemas.openxmlformats.org/drawingml/2006/main">
          <a:graphicData uri="http://schemas.openxmlformats.org/drawingml/2006/table">
            <a:tbl>
              <a:tblPr firstRow="1" firstCol="0" bandRow="0"/>
              <a:tblGrid>
                <a:gridCol w="2476500"/>
                <a:gridCol w="8496300"/>
              </a:tblGrid>
              <a:tr h="504825">
                <a:tc>
                  <a:txBody>
                    <a:bodyPr/>
                    <a:lstStyle/>
                    <a:p>
                      <a:r>
                        <a:rPr sz="1950" b="1">
                          <a:solidFill>
                            <a:srgbClr val="FFFFFF"/>
                          </a:solidFill>
                          <a:latin typeface="Meiryo"/>
                          <a:ea typeface="Meiryo"/>
                          <a:cs typeface="Meiryo"/>
                        </a:rPr>
                        <a:t>申請項目</a:t>
                      </a:r>
                    </a:p>
                  </a:txBody>
                  <a:tcPr marL="133350" marR="133350" marT="104775" marB="95250" anchor="t">
                    <a:lnL w="5715">
                      <a:solidFill>
                        <a:srgbClr val="BDC9BF"/>
                      </a:solidFill>
                      <a:prstDash val="solid"/>
                    </a:lnL>
                    <a:lnR w="5715">
                      <a:solidFill>
                        <a:srgbClr val="BDC9BF"/>
                      </a:solidFill>
                      <a:prstDash val="solid"/>
                    </a:lnR>
                    <a:lnT w="5715">
                      <a:solidFill>
                        <a:srgbClr val="BDC9BF"/>
                      </a:solidFill>
                      <a:prstDash val="solid"/>
                    </a:lnT>
                    <a:lnB w="5715">
                      <a:solidFill>
                        <a:srgbClr val="BDC9BF"/>
                      </a:solidFill>
                      <a:prstDash val="solid"/>
                    </a:lnB>
                    <a:solidFill>
                      <a:srgbClr val="123B32"/>
                    </a:solidFill>
                  </a:tcPr>
                </a:tc>
                <a:tc>
                  <a:txBody>
                    <a:bodyPr/>
                    <a:lstStyle/>
                    <a:p>
                      <a:r>
                        <a:rPr sz="1950" b="1">
                          <a:solidFill>
                            <a:srgbClr val="FFFFFF"/>
                          </a:solidFill>
                          <a:latin typeface="Meiryo"/>
                          <a:ea typeface="Meiryo"/>
                          <a:cs typeface="Meiryo"/>
                        </a:rPr>
                        <a:t>まどか社の記入例</a:t>
                      </a:r>
                    </a:p>
                  </a:txBody>
                  <a:tcPr marL="133350" marR="133350" marT="104775" marB="95250" anchor="t">
                    <a:lnR w="5715">
                      <a:solidFill>
                        <a:srgbClr val="BDC9BF"/>
                      </a:solidFill>
                      <a:prstDash val="solid"/>
                    </a:lnR>
                    <a:lnT w="5715">
                      <a:solidFill>
                        <a:srgbClr val="BDC9BF"/>
                      </a:solidFill>
                      <a:prstDash val="solid"/>
                    </a:lnT>
                    <a:lnB w="5715">
                      <a:solidFill>
                        <a:srgbClr val="BDC9BF"/>
                      </a:solidFill>
                      <a:prstDash val="solid"/>
                    </a:lnB>
                    <a:solidFill>
                      <a:srgbClr val="123B32"/>
                    </a:solidFill>
                  </a:tcPr>
                </a:tc>
              </a:tr>
              <a:tr h="504825">
                <a:tc>
                  <a:txBody>
                    <a:bodyPr/>
                    <a:lstStyle/>
                    <a:p>
                      <a:r>
                        <a:rPr sz="1950">
                          <a:solidFill>
                            <a:srgbClr val="303735"/>
                          </a:solidFill>
                          <a:latin typeface="Meiryo"/>
                          <a:ea typeface="Meiryo"/>
                          <a:cs typeface="Meiryo"/>
                        </a:rPr>
                        <a:t>困っていること</a:t>
                      </a:r>
                    </a:p>
                  </a:txBody>
                  <a:tcPr marL="133350" marR="133350" marT="104775" marB="95250" anchor="t">
                    <a:lnL w="5715">
                      <a:solidFill>
                        <a:srgbClr val="BDC9BF"/>
                      </a:solidFill>
                      <a:prstDash val="solid"/>
                    </a:lnL>
                    <a:lnR w="5715">
                      <a:solidFill>
                        <a:srgbClr val="BDC9BF"/>
                      </a:solidFill>
                      <a:prstDash val="solid"/>
                    </a:lnR>
                    <a:lnB w="5715">
                      <a:solidFill>
                        <a:srgbClr val="BDC9BF"/>
                      </a:solidFill>
                      <a:prstDash val="solid"/>
                    </a:lnB>
                    <a:solidFill>
                      <a:srgbClr val="F6F5EF"/>
                    </a:solidFill>
                  </a:tcPr>
                </a:tc>
                <a:tc>
                  <a:txBody>
                    <a:bodyPr/>
                    <a:lstStyle/>
                    <a:p>
                      <a:r>
                        <a:rPr sz="1950">
                          <a:solidFill>
                            <a:srgbClr val="303735"/>
                          </a:solidFill>
                          <a:latin typeface="Meiryo"/>
                          <a:ea typeface="Meiryo"/>
                          <a:cs typeface="Meiryo"/>
                        </a:rPr>
                        <a:t>法人の入れ替え支援が伝わらず、対象外の相談が多い。</a:t>
                      </a:r>
                    </a:p>
                  </a:txBody>
                  <a:tcPr marL="133350" marR="133350" marT="104775" marB="95250" anchor="t">
                    <a:lnR w="5715">
                      <a:solidFill>
                        <a:srgbClr val="BDC9BF"/>
                      </a:solidFill>
                      <a:prstDash val="solid"/>
                    </a:lnR>
                    <a:lnB w="5715">
                      <a:solidFill>
                        <a:srgbClr val="BDC9BF"/>
                      </a:solidFill>
                      <a:prstDash val="solid"/>
                    </a:lnB>
                    <a:solidFill>
                      <a:srgbClr val="F6F5EF"/>
                    </a:solidFill>
                  </a:tcPr>
                </a:tc>
              </a:tr>
              <a:tr h="504825">
                <a:tc>
                  <a:txBody>
                    <a:bodyPr/>
                    <a:lstStyle/>
                    <a:p>
                      <a:r>
                        <a:rPr sz="1950">
                          <a:solidFill>
                            <a:srgbClr val="303735"/>
                          </a:solidFill>
                          <a:latin typeface="Meiryo"/>
                          <a:ea typeface="Meiryo"/>
                          <a:cs typeface="Meiryo"/>
                        </a:rPr>
                        <a:t>今回すること</a:t>
                      </a:r>
                    </a:p>
                  </a:txBody>
                  <a:tcPr marL="133350" marR="133350" marT="104775" marB="95250" anchor="t">
                    <a:lnL w="5715">
                      <a:solidFill>
                        <a:srgbClr val="BDC9BF"/>
                      </a:solidFill>
                      <a:prstDash val="solid"/>
                    </a:lnL>
                    <a:lnR w="5715">
                      <a:solidFill>
                        <a:srgbClr val="BDC9BF"/>
                      </a:solidFill>
                      <a:prstDash val="solid"/>
                    </a:lnR>
                    <a:lnB w="5715">
                      <a:solidFill>
                        <a:srgbClr val="BDC9BF"/>
                      </a:solidFill>
                      <a:prstDash val="solid"/>
                    </a:lnB>
                    <a:solidFill>
                      <a:srgbClr val="EEF0E9"/>
                    </a:solidFill>
                  </a:tcPr>
                </a:tc>
                <a:tc>
                  <a:txBody>
                    <a:bodyPr/>
                    <a:lstStyle/>
                    <a:p>
                      <a:r>
                        <a:rPr sz="1950">
                          <a:solidFill>
                            <a:srgbClr val="303735"/>
                          </a:solidFill>
                          <a:latin typeface="Meiryo"/>
                          <a:ea typeface="Meiryo"/>
                          <a:cs typeface="Meiryo"/>
                        </a:rPr>
                        <a:t>サービスページ1枚を改修し、4週間、相談の中身を記録する。</a:t>
                      </a:r>
                    </a:p>
                  </a:txBody>
                  <a:tcPr marL="133350" marR="133350" marT="104775" marB="95250" anchor="t">
                    <a:lnR w="5715">
                      <a:solidFill>
                        <a:srgbClr val="BDC9BF"/>
                      </a:solidFill>
                      <a:prstDash val="solid"/>
                    </a:lnR>
                    <a:lnB w="5715">
                      <a:solidFill>
                        <a:srgbClr val="BDC9BF"/>
                      </a:solidFill>
                      <a:prstDash val="solid"/>
                    </a:lnB>
                    <a:solidFill>
                      <a:srgbClr val="EEF0E9"/>
                    </a:solidFill>
                  </a:tcPr>
                </a:tc>
              </a:tr>
              <a:tr h="504825">
                <a:tc>
                  <a:txBody>
                    <a:bodyPr/>
                    <a:lstStyle/>
                    <a:p>
                      <a:r>
                        <a:rPr sz="1950">
                          <a:solidFill>
                            <a:srgbClr val="303735"/>
                          </a:solidFill>
                          <a:latin typeface="Meiryo"/>
                          <a:ea typeface="Meiryo"/>
                          <a:cs typeface="Meiryo"/>
                        </a:rPr>
                        <a:t>費用と担当</a:t>
                      </a:r>
                    </a:p>
                  </a:txBody>
                  <a:tcPr marL="133350" marR="133350" marT="104775" marB="95250" anchor="t">
                    <a:lnL w="5715">
                      <a:solidFill>
                        <a:srgbClr val="BDC9BF"/>
                      </a:solidFill>
                      <a:prstDash val="solid"/>
                    </a:lnL>
                    <a:lnR w="5715">
                      <a:solidFill>
                        <a:srgbClr val="BDC9BF"/>
                      </a:solidFill>
                      <a:prstDash val="solid"/>
                    </a:lnR>
                    <a:lnB w="5715">
                      <a:solidFill>
                        <a:srgbClr val="BDC9BF"/>
                      </a:solidFill>
                      <a:prstDash val="solid"/>
                    </a:lnB>
                    <a:solidFill>
                      <a:srgbClr val="F6F5EF"/>
                    </a:solidFill>
                  </a:tcPr>
                </a:tc>
                <a:tc>
                  <a:txBody>
                    <a:bodyPr/>
                    <a:lstStyle/>
                    <a:p>
                      <a:r>
                        <a:rPr sz="1950">
                          <a:solidFill>
                            <a:srgbClr val="303735"/>
                          </a:solidFill>
                          <a:latin typeface="Meiryo"/>
                          <a:ea typeface="Meiryo"/>
                          <a:cs typeface="Meiryo"/>
                        </a:rPr>
                        <a:t>外部支出10万円上限、社内10時間の仮定。営業責任者が内容を承認。</a:t>
                      </a:r>
                    </a:p>
                  </a:txBody>
                  <a:tcPr marL="133350" marR="133350" marT="104775" marB="95250" anchor="t">
                    <a:lnR w="5715">
                      <a:solidFill>
                        <a:srgbClr val="BDC9BF"/>
                      </a:solidFill>
                      <a:prstDash val="solid"/>
                    </a:lnR>
                    <a:lnB w="5715">
                      <a:solidFill>
                        <a:srgbClr val="BDC9BF"/>
                      </a:solidFill>
                      <a:prstDash val="solid"/>
                    </a:lnB>
                    <a:solidFill>
                      <a:srgbClr val="F6F5EF"/>
                    </a:solidFill>
                  </a:tcPr>
                </a:tc>
              </a:tr>
              <a:tr h="846582">
                <a:tc>
                  <a:txBody>
                    <a:bodyPr/>
                    <a:lstStyle/>
                    <a:p>
                      <a:r>
                        <a:rPr sz="1950">
                          <a:solidFill>
                            <a:srgbClr val="303735"/>
                          </a:solidFill>
                          <a:latin typeface="Meiryo"/>
                          <a:ea typeface="Meiryo"/>
                          <a:cs typeface="Meiryo"/>
                        </a:rPr>
                        <a:t>次の判断</a:t>
                      </a:r>
                    </a:p>
                  </a:txBody>
                  <a:tcPr marL="133350" marR="133350" marT="104775" marB="95250" anchor="t">
                    <a:lnL w="5715">
                      <a:solidFill>
                        <a:srgbClr val="BDC9BF"/>
                      </a:solidFill>
                      <a:prstDash val="solid"/>
                    </a:lnL>
                    <a:lnR w="5715">
                      <a:solidFill>
                        <a:srgbClr val="BDC9BF"/>
                      </a:solidFill>
                      <a:prstDash val="solid"/>
                    </a:lnR>
                    <a:lnB w="5715">
                      <a:solidFill>
                        <a:srgbClr val="BDC9BF"/>
                      </a:solidFill>
                      <a:prstDash val="solid"/>
                    </a:lnB>
                    <a:solidFill>
                      <a:srgbClr val="EEF0E9"/>
                    </a:solidFill>
                  </a:tcPr>
                </a:tc>
                <a:tc>
                  <a:txBody>
                    <a:bodyPr/>
                    <a:lstStyle/>
                    <a:p>
                      <a:r>
                        <a:rPr sz="1950">
                          <a:solidFill>
                            <a:srgbClr val="303735"/>
                          </a:solidFill>
                          <a:latin typeface="Meiryo"/>
                          <a:ea typeface="Meiryo"/>
                          <a:cs typeface="Meiryo"/>
                        </a:rPr>
                        <a:t>対象外の理由と、対象に合う相談が減っていないかを確認して継続を決め</a:t>
                      </a:r>
                    </a:p>
                    <a:p>
                      <a:r>
                        <a:rPr sz="1950">
                          <a:solidFill>
                            <a:srgbClr val="303735"/>
                          </a:solidFill>
                          <a:latin typeface="Meiryo"/>
                          <a:ea typeface="Meiryo"/>
                          <a:cs typeface="Meiryo"/>
                        </a:rPr>
                        <a:t>る。</a:t>
                      </a:r>
                    </a:p>
                  </a:txBody>
                  <a:tcPr marL="133350" marR="133350" marT="104775" marB="95250" anchor="t">
                    <a:lnR w="5715">
                      <a:solidFill>
                        <a:srgbClr val="BDC9BF"/>
                      </a:solidFill>
                      <a:prstDash val="solid"/>
                    </a:lnR>
                    <a:lnB w="5715">
                      <a:solidFill>
                        <a:srgbClr val="BDC9BF"/>
                      </a:solidFill>
                      <a:prstDash val="solid"/>
                    </a:lnB>
                    <a:solidFill>
                      <a:srgbClr val="EEF0E9"/>
                    </a:solidFill>
                  </a:tcPr>
                </a:tc>
              </a:tr>
            </a:tbl>
          </a:graphicData>
        </a:graphic>
      </p:graphicFrame>
      <p:sp>
        <p:nvSpPr>
          <p:cNvPr id="5" name="">
            <a:extLst xmlns:a="http://schemas.openxmlformats.org/drawingml/2006/main">
              <a:ext uri="{FF2B5EF4-FFF2-40B4-BE49-F238E27FC236}">
                <a16:creationId xmlns:a16="http://schemas.microsoft.com/office/drawing/2014/main" id="{87387266-C61A-4CF8-9D64-DC2612409018}"/>
              </a:ext>
            </a:extLst>
          </p:cNvPr>
          <p:cNvSpPr>
            <a:spLocks xmlns:a="http://schemas.openxmlformats.org/drawingml/2006/main" noGrp="1"/>
          </p:cNvSpPr>
          <p:nvPr/>
        </p:nvSpPr>
        <p:spPr>
          <a:xfrm xmlns:a="http://schemas.openxmlformats.org/drawingml/2006/main">
            <a:off x="609600" y="5905500"/>
            <a:ext cx="10972800" cy="953"/>
          </a:xfrm>
          <a:prstGeom xmlns:a="http://schemas.openxmlformats.org/drawingml/2006/main" prst="line">
            <a:avLst/>
          </a:prstGeom>
          <a:noFill xmlns:a="http://schemas.openxmlformats.org/drawingml/2006/main"/>
          <a:ln xmlns:a="http://schemas.openxmlformats.org/drawingml/2006/main" w="19050">
            <a:solidFill>
              <a:srgbClr val="123B32"/>
            </a:solidFill>
          </a:ln>
        </p:spPr>
      </p:sp>
      <p:sp>
        <p:nvSpPr>
          <p:cNvPr id="6" name="text-5">
            <a:extLst xmlns:a="http://schemas.openxmlformats.org/drawingml/2006/main">
              <a:ext uri="{FF2B5EF4-FFF2-40B4-BE49-F238E27FC236}">
                <a16:creationId xmlns:a16="http://schemas.microsoft.com/office/drawing/2014/main" id="{A7C0AD25-4B84-47F7-8470-A2E4F496B77A}"/>
              </a:ext>
            </a:extLst>
          </p:cNvPr>
          <p:cNvSpPr>
            <a:spLocks xmlns:a="http://schemas.openxmlformats.org/drawingml/2006/main" noGrp="1"/>
          </p:cNvSpPr>
          <p:nvPr/>
        </p:nvSpPr>
        <p:spPr>
          <a:xfrm xmlns:a="http://schemas.openxmlformats.org/drawingml/2006/main">
            <a:off x="609600" y="6086475"/>
            <a:ext cx="109728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725" b="1">
                <a:solidFill>
                  <a:srgbClr val="123B32"/>
                </a:solidFill>
                <a:latin typeface="Meiryo"/>
                <a:ea typeface="Meiryo"/>
                <a:cs typeface="Meiryo"/>
              </a:defRPr>
            </a:defPPr>
          </a:lstStyle>
          <a:p xmlns:a="http://schemas.openxmlformats.org/drawingml/2006/main">
            <a:pPr>
              <a:lnSpc>
                <a:spcPct val="138000"/>
              </a:lnSpc>
              <a:buNone/>
              <a:defRPr sz="1725" b="1">
                <a:solidFill>
                  <a:srgbClr val="123B32"/>
                </a:solidFill>
                <a:latin typeface="Meiryo"/>
                <a:ea typeface="Meiryo"/>
                <a:cs typeface="Meiryo"/>
              </a:defRPr>
            </a:pPr>
            <a:r>
              <a:rPr sz="1725" b="1">
                <a:solidFill>
                  <a:srgbClr val="123B32"/>
                </a:solidFill>
                <a:latin typeface="Meiryo"/>
                <a:ea typeface="Meiryo"/>
                <a:cs typeface="Meiryo"/>
              </a:rPr>
              <a:t>金額・時間は上申方法を示す仮定です。C.eleganceの料金や見積ではありません。</a:t>
            </a:r>
          </a:p>
        </p:txBody>
      </p:sp>
      <p:sp>
        <p:nvSpPr>
          <p:cNvPr id="7" name="text-6">
            <a:extLst xmlns:a="http://schemas.openxmlformats.org/drawingml/2006/main">
              <a:ext uri="{FF2B5EF4-FFF2-40B4-BE49-F238E27FC236}">
                <a16:creationId xmlns:a16="http://schemas.microsoft.com/office/drawing/2014/main" id="{2E3157D0-386C-4B05-B4F1-9E29856C89B8}"/>
              </a:ext>
            </a:extLst>
          </p:cNvPr>
          <p:cNvSpPr>
            <a:spLocks xmlns:a="http://schemas.openxmlformats.org/drawingml/2006/main" noGrp="1"/>
          </p:cNvSpPr>
          <p:nvPr/>
        </p:nvSpPr>
        <p:spPr>
          <a:xfrm xmlns:a="http://schemas.openxmlformats.org/drawingml/2006/main">
            <a:off x="609600" y="6657975"/>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C.elegance  /  企業・場面・数値は架空の説明例</a:t>
            </a:r>
          </a:p>
        </p:txBody>
      </p:sp>
      <p:sp>
        <p:nvSpPr>
          <p:cNvPr id="8" name="text-7">
            <a:extLst xmlns:a="http://schemas.openxmlformats.org/drawingml/2006/main">
              <a:ext uri="{FF2B5EF4-FFF2-40B4-BE49-F238E27FC236}">
                <a16:creationId xmlns:a16="http://schemas.microsoft.com/office/drawing/2014/main" id="{7AC7C829-70D8-436D-AE1E-F77E74C500C8}"/>
              </a:ext>
            </a:extLst>
          </p:cNvPr>
          <p:cNvSpPr>
            <a:spLocks xmlns:a="http://schemas.openxmlformats.org/drawingml/2006/main" noGrp="1"/>
          </p:cNvSpPr>
          <p:nvPr/>
        </p:nvSpPr>
        <p:spPr>
          <a:xfrm xmlns:a="http://schemas.openxmlformats.org/drawingml/2006/main">
            <a:off x="10668000" y="6657975"/>
            <a:ext cx="9144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13 / 14</a:t>
            </a:r>
          </a:p>
        </p:txBody>
      </p:sp>
    </p:spTree>
    <p:extLst>
      <p:ext uri="{BB962C8B-B14F-4D97-AF65-F5344CB8AC3E}">
        <p14:creationId xmlns:p14="http://schemas.microsoft.com/office/powerpoint/2010/main" val="293424057"/>
      </p:ext>
    </p:extLst>
  </p:cSld>
</p:sld>
</file>

<file path=ppt/slides/slide14.xml><?xml version="1.0" encoding="utf-8"?>
<p:sld xmlns:p="http://schemas.openxmlformats.org/presentationml/2006/main">
  <p:cSld>
    <p:bg>
      <p:bgPr>
        <a:solidFill xmlns:a="http://schemas.openxmlformats.org/drawingml/2006/main">
          <a:srgbClr val="F6F5EF"/>
        </a:solidFill>
      </p:bgPr>
    </p:bg>
    <p:spTree>
      <p:nvGrpSpPr>
        <p:cNvPr id="1" name=""/>
        <p:cNvGrpSpPr/>
        <p:nvPr/>
      </p:nvGrpSpPr>
      <p:grpSpPr>
        <a:xfrm xmlns:a="http://schemas.openxmlformats.org/drawingml/2006/main"/>
      </p:grpSpPr>
      <p:sp>
        <p:nvSpPr>
          <p:cNvPr id="18" name="slide-heading">
            <a:extLst xmlns:a="http://schemas.openxmlformats.org/drawingml/2006/main">
              <a:ext uri="{FF2B5EF4-FFF2-40B4-BE49-F238E27FC236}">
                <a16:creationId xmlns:a16="http://schemas.microsoft.com/office/drawing/2014/main" id="{C725A00A-65DF-4C92-9B36-0171F09CCF8A}"/>
              </a:ext>
            </a:extLst>
          </p:cNvPr>
          <p:cNvSpPr>
            <a:spLocks xmlns:a="http://schemas.openxmlformats.org/drawingml/2006/main" noGrp="1"/>
          </p:cNvSpPr>
          <p:nvPr/>
        </p:nvSpPr>
        <p:spPr>
          <a:xfrm xmlns:a="http://schemas.openxmlformats.org/drawingml/2006/main">
            <a:off x="609600" y="371475"/>
            <a:ext cx="109728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150" b="1">
                <a:solidFill>
                  <a:srgbClr val="123B32"/>
                </a:solidFill>
                <a:latin typeface="Meiryo"/>
                <a:ea typeface="Meiryo"/>
                <a:cs typeface="Meiryo"/>
              </a:defRPr>
            </a:defPPr>
          </a:lstStyle>
          <a:p xmlns:a="http://schemas.openxmlformats.org/drawingml/2006/main">
            <a:pPr>
              <a:lnSpc>
                <a:spcPct val="138000"/>
              </a:lnSpc>
              <a:buNone/>
              <a:defRPr sz="3150" b="1">
                <a:solidFill>
                  <a:srgbClr val="123B32"/>
                </a:solidFill>
                <a:latin typeface="Meiryo"/>
                <a:ea typeface="Meiryo"/>
                <a:cs typeface="Meiryo"/>
              </a:defRPr>
            </a:pPr>
            <a:r>
              <a:rPr sz="3150" b="1">
                <a:solidFill>
                  <a:srgbClr val="123B32"/>
                </a:solidFill>
                <a:latin typeface="Meiryo"/>
                <a:ea typeface="Meiryo"/>
                <a:cs typeface="Meiryo"/>
              </a:rPr>
              <a:t>この資料を、自社の説明に使う方法</a:t>
            </a:r>
          </a:p>
        </p:txBody>
      </p:sp>
      <p:sp>
        <p:nvSpPr>
          <p:cNvPr id="2" name="text-1">
            <a:extLst xmlns:a="http://schemas.openxmlformats.org/drawingml/2006/main">
              <a:ext uri="{FF2B5EF4-FFF2-40B4-BE49-F238E27FC236}">
                <a16:creationId xmlns:a16="http://schemas.microsoft.com/office/drawing/2014/main" id="{D2E6858E-02C1-4764-8F92-A775851C1BE5}"/>
              </a:ext>
            </a:extLst>
          </p:cNvPr>
          <p:cNvSpPr>
            <a:spLocks xmlns:a="http://schemas.openxmlformats.org/drawingml/2006/main" noGrp="1"/>
          </p:cNvSpPr>
          <p:nvPr/>
        </p:nvSpPr>
        <p:spPr>
          <a:xfrm xmlns:a="http://schemas.openxmlformats.org/drawingml/2006/main">
            <a:off x="609600" y="1057275"/>
            <a:ext cx="109728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0">
                <a:solidFill>
                  <a:srgbClr val="59665F"/>
                </a:solidFill>
                <a:latin typeface="Meiryo"/>
                <a:ea typeface="Meiryo"/>
                <a:cs typeface="Meiryo"/>
              </a:defRPr>
            </a:defPPr>
          </a:lstStyle>
          <a:p xmlns:a="http://schemas.openxmlformats.org/drawingml/2006/main">
            <a:pPr>
              <a:lnSpc>
                <a:spcPct val="138000"/>
              </a:lnSpc>
              <a:buNone/>
              <a:defRPr sz="1950" b="0">
                <a:solidFill>
                  <a:srgbClr val="59665F"/>
                </a:solidFill>
                <a:latin typeface="Meiryo"/>
                <a:ea typeface="Meiryo"/>
                <a:cs typeface="Meiryo"/>
              </a:defRPr>
            </a:pPr>
            <a:r>
              <a:rPr sz="1950" b="0">
                <a:solidFill>
                  <a:srgbClr val="59665F"/>
                </a:solidFill>
                <a:latin typeface="Meiryo"/>
                <a:ea typeface="Meiryo"/>
                <a:cs typeface="Meiryo"/>
              </a:rPr>
              <a:t>事例を自社へ置き換え、13枚目を社内提案のたたき台にします。</a:t>
            </a:r>
          </a:p>
        </p:txBody>
      </p:sp>
      <p:sp>
        <p:nvSpPr>
          <p:cNvPr id="3" name="">
            <a:extLst xmlns:a="http://schemas.openxmlformats.org/drawingml/2006/main">
              <a:ext uri="{FF2B5EF4-FFF2-40B4-BE49-F238E27FC236}">
                <a16:creationId xmlns:a16="http://schemas.microsoft.com/office/drawing/2014/main" id="{15E3E472-3A2F-4DFC-9C7C-B59BB87E1649}"/>
              </a:ext>
            </a:extLst>
          </p:cNvPr>
          <p:cNvSpPr>
            <a:spLocks xmlns:a="http://schemas.openxmlformats.org/drawingml/2006/main" noGrp="1"/>
          </p:cNvSpPr>
          <p:nvPr/>
        </p:nvSpPr>
        <p:spPr>
          <a:xfrm xmlns:a="http://schemas.openxmlformats.org/drawingml/2006/main">
            <a:off x="609600" y="1781175"/>
            <a:ext cx="10972800"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4" name="text-3">
            <a:extLst xmlns:a="http://schemas.openxmlformats.org/drawingml/2006/main">
              <a:ext uri="{FF2B5EF4-FFF2-40B4-BE49-F238E27FC236}">
                <a16:creationId xmlns:a16="http://schemas.microsoft.com/office/drawing/2014/main" id="{A11D8F06-AA4F-4071-BD6D-50A7E29E976B}"/>
              </a:ext>
            </a:extLst>
          </p:cNvPr>
          <p:cNvSpPr>
            <a:spLocks xmlns:a="http://schemas.openxmlformats.org/drawingml/2006/main" noGrp="1"/>
          </p:cNvSpPr>
          <p:nvPr/>
        </p:nvSpPr>
        <p:spPr>
          <a:xfrm xmlns:a="http://schemas.openxmlformats.org/drawingml/2006/main">
            <a:off x="609600" y="1971675"/>
            <a:ext cx="71437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1">
                <a:solidFill>
                  <a:srgbClr val="123B32"/>
                </a:solidFill>
                <a:latin typeface="Meiryo"/>
                <a:ea typeface="Meiryo"/>
                <a:cs typeface="Meiryo"/>
              </a:defRPr>
            </a:defPPr>
          </a:lstStyle>
          <a:p xmlns:a="http://schemas.openxmlformats.org/drawingml/2006/main">
            <a:pPr>
              <a:lnSpc>
                <a:spcPct val="138000"/>
              </a:lnSpc>
              <a:buNone/>
              <a:defRPr sz="2175" b="1">
                <a:solidFill>
                  <a:srgbClr val="123B32"/>
                </a:solidFill>
                <a:latin typeface="Meiryo"/>
                <a:ea typeface="Meiryo"/>
                <a:cs typeface="Meiryo"/>
              </a:defRPr>
            </a:pPr>
            <a:r>
              <a:rPr sz="2175" b="1">
                <a:solidFill>
                  <a:srgbClr val="123B32"/>
                </a:solidFill>
                <a:latin typeface="Meiryo"/>
                <a:ea typeface="Meiryo"/>
                <a:cs typeface="Meiryo"/>
              </a:rPr>
              <a:t>01</a:t>
            </a:r>
          </a:p>
        </p:txBody>
      </p:sp>
      <p:sp>
        <p:nvSpPr>
          <p:cNvPr id="5" name="text-4">
            <a:extLst xmlns:a="http://schemas.openxmlformats.org/drawingml/2006/main">
              <a:ext uri="{FF2B5EF4-FFF2-40B4-BE49-F238E27FC236}">
                <a16:creationId xmlns:a16="http://schemas.microsoft.com/office/drawing/2014/main" id="{290B4DE0-F189-40FE-B40E-D477B8FE8A8C}"/>
              </a:ext>
            </a:extLst>
          </p:cNvPr>
          <p:cNvSpPr>
            <a:spLocks xmlns:a="http://schemas.openxmlformats.org/drawingml/2006/main" noGrp="1"/>
          </p:cNvSpPr>
          <p:nvPr/>
        </p:nvSpPr>
        <p:spPr>
          <a:xfrm xmlns:a="http://schemas.openxmlformats.org/drawingml/2006/main">
            <a:off x="1600200" y="1971675"/>
            <a:ext cx="99822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303735"/>
                </a:solidFill>
                <a:latin typeface="Meiryo"/>
                <a:ea typeface="Meiryo"/>
                <a:cs typeface="Meiryo"/>
              </a:defRPr>
            </a:defPPr>
          </a:lstStyle>
          <a:p xmlns:a="http://schemas.openxmlformats.org/drawingml/2006/main">
            <a:pPr>
              <a:lnSpc>
                <a:spcPct val="138000"/>
              </a:lnSpc>
              <a:buNone/>
              <a:defRPr sz="2100" b="0">
                <a:solidFill>
                  <a:srgbClr val="303735"/>
                </a:solidFill>
                <a:latin typeface="Meiryo"/>
                <a:ea typeface="Meiryo"/>
                <a:cs typeface="Meiryo"/>
              </a:defRPr>
            </a:pPr>
            <a:r>
              <a:rPr sz="2100" b="0">
                <a:solidFill>
                  <a:srgbClr val="303735"/>
                </a:solidFill>
                <a:latin typeface="Meiryo"/>
                <a:ea typeface="Meiryo"/>
                <a:cs typeface="Meiryo"/>
              </a:rPr>
              <a:t>顧客が迷う場面を、自社の相談例へ置き換える。</a:t>
            </a:r>
          </a:p>
        </p:txBody>
      </p:sp>
      <p:sp>
        <p:nvSpPr>
          <p:cNvPr id="6" name="text-5">
            <a:extLst xmlns:a="http://schemas.openxmlformats.org/drawingml/2006/main">
              <a:ext uri="{FF2B5EF4-FFF2-40B4-BE49-F238E27FC236}">
                <a16:creationId xmlns:a16="http://schemas.microsoft.com/office/drawing/2014/main" id="{18242622-5017-4C2B-8CFF-7281D8EAE507}"/>
              </a:ext>
            </a:extLst>
          </p:cNvPr>
          <p:cNvSpPr>
            <a:spLocks xmlns:a="http://schemas.openxmlformats.org/drawingml/2006/main" noGrp="1"/>
          </p:cNvSpPr>
          <p:nvPr/>
        </p:nvSpPr>
        <p:spPr>
          <a:xfrm xmlns:a="http://schemas.openxmlformats.org/drawingml/2006/main">
            <a:off x="609600" y="2590800"/>
            <a:ext cx="71437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1">
                <a:solidFill>
                  <a:srgbClr val="123B32"/>
                </a:solidFill>
                <a:latin typeface="Meiryo"/>
                <a:ea typeface="Meiryo"/>
                <a:cs typeface="Meiryo"/>
              </a:defRPr>
            </a:defPPr>
          </a:lstStyle>
          <a:p xmlns:a="http://schemas.openxmlformats.org/drawingml/2006/main">
            <a:pPr>
              <a:lnSpc>
                <a:spcPct val="138000"/>
              </a:lnSpc>
              <a:buNone/>
              <a:defRPr sz="2175" b="1">
                <a:solidFill>
                  <a:srgbClr val="123B32"/>
                </a:solidFill>
                <a:latin typeface="Meiryo"/>
                <a:ea typeface="Meiryo"/>
                <a:cs typeface="Meiryo"/>
              </a:defRPr>
            </a:pPr>
            <a:r>
              <a:rPr sz="2175" b="1">
                <a:solidFill>
                  <a:srgbClr val="123B32"/>
                </a:solidFill>
                <a:latin typeface="Meiryo"/>
                <a:ea typeface="Meiryo"/>
                <a:cs typeface="Meiryo"/>
              </a:rPr>
              <a:t>02</a:t>
            </a:r>
          </a:p>
        </p:txBody>
      </p:sp>
      <p:sp>
        <p:nvSpPr>
          <p:cNvPr id="7" name="text-6">
            <a:extLst xmlns:a="http://schemas.openxmlformats.org/drawingml/2006/main">
              <a:ext uri="{FF2B5EF4-FFF2-40B4-BE49-F238E27FC236}">
                <a16:creationId xmlns:a16="http://schemas.microsoft.com/office/drawing/2014/main" id="{D7C2519F-364F-440A-AB51-262B17AD28BE}"/>
              </a:ext>
            </a:extLst>
          </p:cNvPr>
          <p:cNvSpPr>
            <a:spLocks xmlns:a="http://schemas.openxmlformats.org/drawingml/2006/main" noGrp="1"/>
          </p:cNvSpPr>
          <p:nvPr/>
        </p:nvSpPr>
        <p:spPr>
          <a:xfrm xmlns:a="http://schemas.openxmlformats.org/drawingml/2006/main">
            <a:off x="1600200" y="2590800"/>
            <a:ext cx="99822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303735"/>
                </a:solidFill>
                <a:latin typeface="Meiryo"/>
                <a:ea typeface="Meiryo"/>
                <a:cs typeface="Meiryo"/>
              </a:defRPr>
            </a:defPPr>
          </a:lstStyle>
          <a:p xmlns:a="http://schemas.openxmlformats.org/drawingml/2006/main">
            <a:pPr>
              <a:lnSpc>
                <a:spcPct val="138000"/>
              </a:lnSpc>
              <a:buNone/>
              <a:defRPr sz="2100" b="0">
                <a:solidFill>
                  <a:srgbClr val="303735"/>
                </a:solidFill>
                <a:latin typeface="Meiryo"/>
                <a:ea typeface="Meiryo"/>
                <a:cs typeface="Meiryo"/>
              </a:defRPr>
            </a:pPr>
            <a:r>
              <a:rPr sz="2100" b="0">
                <a:solidFill>
                  <a:srgbClr val="303735"/>
                </a:solidFill>
                <a:latin typeface="Meiryo"/>
                <a:ea typeface="Meiryo"/>
                <a:cs typeface="Meiryo"/>
              </a:rPr>
              <a:t>対象・作業範囲・相談後の進み方を、担当者と確認する。</a:t>
            </a:r>
          </a:p>
        </p:txBody>
      </p:sp>
      <p:sp>
        <p:nvSpPr>
          <p:cNvPr id="8" name="text-7">
            <a:extLst xmlns:a="http://schemas.openxmlformats.org/drawingml/2006/main">
              <a:ext uri="{FF2B5EF4-FFF2-40B4-BE49-F238E27FC236}">
                <a16:creationId xmlns:a16="http://schemas.microsoft.com/office/drawing/2014/main" id="{00E6520D-E5E8-4832-8E2C-ECB4DA848E06}"/>
              </a:ext>
            </a:extLst>
          </p:cNvPr>
          <p:cNvSpPr>
            <a:spLocks xmlns:a="http://schemas.openxmlformats.org/drawingml/2006/main" noGrp="1"/>
          </p:cNvSpPr>
          <p:nvPr/>
        </p:nvSpPr>
        <p:spPr>
          <a:xfrm xmlns:a="http://schemas.openxmlformats.org/drawingml/2006/main">
            <a:off x="609600" y="3209925"/>
            <a:ext cx="71437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1">
                <a:solidFill>
                  <a:srgbClr val="123B32"/>
                </a:solidFill>
                <a:latin typeface="Meiryo"/>
                <a:ea typeface="Meiryo"/>
                <a:cs typeface="Meiryo"/>
              </a:defRPr>
            </a:defPPr>
          </a:lstStyle>
          <a:p xmlns:a="http://schemas.openxmlformats.org/drawingml/2006/main">
            <a:pPr>
              <a:lnSpc>
                <a:spcPct val="138000"/>
              </a:lnSpc>
              <a:buNone/>
              <a:defRPr sz="2175" b="1">
                <a:solidFill>
                  <a:srgbClr val="123B32"/>
                </a:solidFill>
                <a:latin typeface="Meiryo"/>
                <a:ea typeface="Meiryo"/>
                <a:cs typeface="Meiryo"/>
              </a:defRPr>
            </a:pPr>
            <a:r>
              <a:rPr sz="2175" b="1">
                <a:solidFill>
                  <a:srgbClr val="123B32"/>
                </a:solidFill>
                <a:latin typeface="Meiryo"/>
                <a:ea typeface="Meiryo"/>
                <a:cs typeface="Meiryo"/>
              </a:rPr>
              <a:t>03</a:t>
            </a:r>
          </a:p>
        </p:txBody>
      </p:sp>
      <p:sp>
        <p:nvSpPr>
          <p:cNvPr id="9" name="text-8">
            <a:extLst xmlns:a="http://schemas.openxmlformats.org/drawingml/2006/main">
              <a:ext uri="{FF2B5EF4-FFF2-40B4-BE49-F238E27FC236}">
                <a16:creationId xmlns:a16="http://schemas.microsoft.com/office/drawing/2014/main" id="{354DADAF-7A1F-43F5-950F-E53F1EB47286}"/>
              </a:ext>
            </a:extLst>
          </p:cNvPr>
          <p:cNvSpPr>
            <a:spLocks xmlns:a="http://schemas.openxmlformats.org/drawingml/2006/main" noGrp="1"/>
          </p:cNvSpPr>
          <p:nvPr/>
        </p:nvSpPr>
        <p:spPr>
          <a:xfrm xmlns:a="http://schemas.openxmlformats.org/drawingml/2006/main">
            <a:off x="1600200" y="3209925"/>
            <a:ext cx="99822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303735"/>
                </a:solidFill>
                <a:latin typeface="Meiryo"/>
                <a:ea typeface="Meiryo"/>
                <a:cs typeface="Meiryo"/>
              </a:defRPr>
            </a:defPPr>
          </a:lstStyle>
          <a:p xmlns:a="http://schemas.openxmlformats.org/drawingml/2006/main">
            <a:pPr>
              <a:lnSpc>
                <a:spcPct val="138000"/>
              </a:lnSpc>
              <a:buNone/>
              <a:defRPr sz="2100" b="0">
                <a:solidFill>
                  <a:srgbClr val="303735"/>
                </a:solidFill>
                <a:latin typeface="Meiryo"/>
                <a:ea typeface="Meiryo"/>
                <a:cs typeface="Meiryo"/>
              </a:defRPr>
            </a:pPr>
            <a:r>
              <a:rPr sz="2100" b="0">
                <a:solidFill>
                  <a:srgbClr val="303735"/>
                </a:solidFill>
                <a:latin typeface="Meiryo"/>
                <a:ea typeface="Meiryo"/>
                <a:cs typeface="Meiryo"/>
              </a:rPr>
              <a:t>1ページで試す内容と、記録する項目を社内へ説明する。</a:t>
            </a:r>
          </a:p>
        </p:txBody>
      </p:sp>
      <p:sp>
        <p:nvSpPr>
          <p:cNvPr id="10" name="">
            <a:extLst xmlns:a="http://schemas.openxmlformats.org/drawingml/2006/main">
              <a:ext uri="{FF2B5EF4-FFF2-40B4-BE49-F238E27FC236}">
                <a16:creationId xmlns:a16="http://schemas.microsoft.com/office/drawing/2014/main" id="{72296146-5799-4DAA-AF06-048151AA2101}"/>
              </a:ext>
            </a:extLst>
          </p:cNvPr>
          <p:cNvSpPr>
            <a:spLocks xmlns:a="http://schemas.openxmlformats.org/drawingml/2006/main" noGrp="1"/>
          </p:cNvSpPr>
          <p:nvPr/>
        </p:nvSpPr>
        <p:spPr>
          <a:xfrm xmlns:a="http://schemas.openxmlformats.org/drawingml/2006/main">
            <a:off x="609600" y="3914775"/>
            <a:ext cx="10972800" cy="953"/>
          </a:xfrm>
          <a:prstGeom xmlns:a="http://schemas.openxmlformats.org/drawingml/2006/main" prst="line">
            <a:avLst/>
          </a:prstGeom>
          <a:noFill xmlns:a="http://schemas.openxmlformats.org/drawingml/2006/main"/>
          <a:ln xmlns:a="http://schemas.openxmlformats.org/drawingml/2006/main" w="9525">
            <a:solidFill>
              <a:srgbClr val="BDC9BF"/>
            </a:solidFill>
          </a:ln>
        </p:spPr>
      </p:sp>
      <p:sp>
        <p:nvSpPr>
          <p:cNvPr id="11" name="text-10">
            <a:extLst xmlns:a="http://schemas.openxmlformats.org/drawingml/2006/main">
              <a:ext uri="{FF2B5EF4-FFF2-40B4-BE49-F238E27FC236}">
                <a16:creationId xmlns:a16="http://schemas.microsoft.com/office/drawing/2014/main" id="{1C080A38-1199-4794-B48B-EFAA3C931107}"/>
              </a:ext>
            </a:extLst>
          </p:cNvPr>
          <p:cNvSpPr>
            <a:spLocks xmlns:a="http://schemas.openxmlformats.org/drawingml/2006/main" noGrp="1"/>
          </p:cNvSpPr>
          <p:nvPr/>
        </p:nvSpPr>
        <p:spPr>
          <a:xfrm xmlns:a="http://schemas.openxmlformats.org/drawingml/2006/main">
            <a:off x="609600" y="4152900"/>
            <a:ext cx="109728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500" b="1">
                <a:solidFill>
                  <a:srgbClr val="123B32"/>
                </a:solidFill>
                <a:latin typeface="Meiryo"/>
                <a:ea typeface="Meiryo"/>
                <a:cs typeface="Meiryo"/>
              </a:defRPr>
            </a:defPPr>
          </a:lstStyle>
          <a:p xmlns:a="http://schemas.openxmlformats.org/drawingml/2006/main">
            <a:pPr>
              <a:lnSpc>
                <a:spcPct val="138000"/>
              </a:lnSpc>
              <a:buNone/>
              <a:defRPr sz="1500" b="1">
                <a:solidFill>
                  <a:srgbClr val="123B32"/>
                </a:solidFill>
                <a:latin typeface="Meiryo"/>
                <a:ea typeface="Meiryo"/>
                <a:cs typeface="Meiryo"/>
              </a:defRPr>
            </a:pPr>
            <a:r>
              <a:rPr sz="1500" b="1">
                <a:solidFill>
                  <a:srgbClr val="123B32"/>
                </a:solidFill>
                <a:latin typeface="Meiryo"/>
                <a:ea typeface="Meiryo"/>
                <a:cs typeface="Meiryo"/>
              </a:rPr>
              <a:t>Google：SEO スターター ガイド</a:t>
            </a:r>
          </a:p>
        </p:txBody>
      </p:sp>
      <p:sp>
        <p:nvSpPr>
          <p:cNvPr id="12" name="text-11">
            <a:extLst xmlns:a="http://schemas.openxmlformats.org/drawingml/2006/main">
              <a:ext uri="{FF2B5EF4-FFF2-40B4-BE49-F238E27FC236}">
                <a16:creationId xmlns:a16="http://schemas.microsoft.com/office/drawing/2014/main" id="{D7A0CF03-BB38-49F5-84CD-C66F278830C2}"/>
              </a:ext>
            </a:extLst>
          </p:cNvPr>
          <p:cNvSpPr>
            <a:spLocks xmlns:a="http://schemas.openxmlformats.org/drawingml/2006/main" noGrp="1"/>
          </p:cNvSpPr>
          <p:nvPr/>
        </p:nvSpPr>
        <p:spPr>
          <a:xfrm xmlns:a="http://schemas.openxmlformats.org/drawingml/2006/main">
            <a:off x="609600" y="4429125"/>
            <a:ext cx="109728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00" b="0">
                <a:solidFill>
                  <a:srgbClr val="59665F"/>
                </a:solidFill>
                <a:latin typeface="Meiryo"/>
                <a:ea typeface="Meiryo"/>
                <a:cs typeface="Meiryo"/>
              </a:defRPr>
            </a:defPPr>
          </a:lstStyle>
          <a:p xmlns:a="http://schemas.openxmlformats.org/drawingml/2006/main">
            <a:pPr>
              <a:lnSpc>
                <a:spcPct val="138000"/>
              </a:lnSpc>
              <a:buNone/>
              <a:defRPr sz="1200" b="0">
                <a:solidFill>
                  <a:srgbClr val="59665F"/>
                </a:solidFill>
                <a:latin typeface="Meiryo"/>
                <a:ea typeface="Meiryo"/>
                <a:cs typeface="Meiryo"/>
              </a:defRPr>
            </a:pPr>
            <a:r>
              <a:rPr sz="1200" b="0">
                <a:solidFill>
                  <a:srgbClr val="59665F"/>
                </a:solidFill>
                <a:latin typeface="Meiryo"/>
                <a:ea typeface="Meiryo"/>
                <a:cs typeface="Meiryo"/>
                <a:hlinkClick xmlns:r="http://schemas.openxmlformats.org/officeDocument/2006/relationships" r:id="R89531f5ac8b34846"/>
              </a:rPr>
              <a:t>https://developers.google.com/search/docs/fundamentals/seo-starter-guide?hl=ja</a:t>
            </a:r>
          </a:p>
        </p:txBody>
      </p:sp>
      <p:sp>
        <p:nvSpPr>
          <p:cNvPr id="13" name="text-12">
            <a:extLst xmlns:a="http://schemas.openxmlformats.org/drawingml/2006/main">
              <a:ext uri="{FF2B5EF4-FFF2-40B4-BE49-F238E27FC236}">
                <a16:creationId xmlns:a16="http://schemas.microsoft.com/office/drawing/2014/main" id="{3B9899B5-6AAA-40FF-A34C-89E6DB859C0B}"/>
              </a:ext>
            </a:extLst>
          </p:cNvPr>
          <p:cNvSpPr>
            <a:spLocks xmlns:a="http://schemas.openxmlformats.org/drawingml/2006/main" noGrp="1"/>
          </p:cNvSpPr>
          <p:nvPr/>
        </p:nvSpPr>
        <p:spPr>
          <a:xfrm xmlns:a="http://schemas.openxmlformats.org/drawingml/2006/main">
            <a:off x="609600" y="4800600"/>
            <a:ext cx="109728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500" b="1">
                <a:solidFill>
                  <a:srgbClr val="123B32"/>
                </a:solidFill>
                <a:latin typeface="Meiryo"/>
                <a:ea typeface="Meiryo"/>
                <a:cs typeface="Meiryo"/>
              </a:defRPr>
            </a:defPPr>
          </a:lstStyle>
          <a:p xmlns:a="http://schemas.openxmlformats.org/drawingml/2006/main">
            <a:pPr>
              <a:lnSpc>
                <a:spcPct val="138000"/>
              </a:lnSpc>
              <a:buNone/>
              <a:defRPr sz="1500" b="1">
                <a:solidFill>
                  <a:srgbClr val="123B32"/>
                </a:solidFill>
                <a:latin typeface="Meiryo"/>
                <a:ea typeface="Meiryo"/>
                <a:cs typeface="Meiryo"/>
              </a:defRPr>
            </a:pPr>
            <a:r>
              <a:rPr sz="1500" b="1">
                <a:solidFill>
                  <a:srgbClr val="123B32"/>
                </a:solidFill>
                <a:latin typeface="Meiryo"/>
                <a:ea typeface="Meiryo"/>
                <a:cs typeface="Meiryo"/>
              </a:rPr>
              <a:t>Google：AI 機能とウェブサイト</a:t>
            </a:r>
          </a:p>
        </p:txBody>
      </p:sp>
      <p:sp>
        <p:nvSpPr>
          <p:cNvPr id="14" name="text-13">
            <a:extLst xmlns:a="http://schemas.openxmlformats.org/drawingml/2006/main">
              <a:ext uri="{FF2B5EF4-FFF2-40B4-BE49-F238E27FC236}">
                <a16:creationId xmlns:a16="http://schemas.microsoft.com/office/drawing/2014/main" id="{9CE76670-77D9-45FC-93DD-5BBE49E566AF}"/>
              </a:ext>
            </a:extLst>
          </p:cNvPr>
          <p:cNvSpPr>
            <a:spLocks xmlns:a="http://schemas.openxmlformats.org/drawingml/2006/main" noGrp="1"/>
          </p:cNvSpPr>
          <p:nvPr/>
        </p:nvSpPr>
        <p:spPr>
          <a:xfrm xmlns:a="http://schemas.openxmlformats.org/drawingml/2006/main">
            <a:off x="609600" y="5076825"/>
            <a:ext cx="109728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00" b="0">
                <a:solidFill>
                  <a:srgbClr val="59665F"/>
                </a:solidFill>
                <a:latin typeface="Meiryo"/>
                <a:ea typeface="Meiryo"/>
                <a:cs typeface="Meiryo"/>
              </a:defRPr>
            </a:defPPr>
          </a:lstStyle>
          <a:p xmlns:a="http://schemas.openxmlformats.org/drawingml/2006/main">
            <a:pPr>
              <a:lnSpc>
                <a:spcPct val="138000"/>
              </a:lnSpc>
              <a:buNone/>
              <a:defRPr sz="1200" b="0">
                <a:solidFill>
                  <a:srgbClr val="59665F"/>
                </a:solidFill>
                <a:latin typeface="Meiryo"/>
                <a:ea typeface="Meiryo"/>
                <a:cs typeface="Meiryo"/>
              </a:defRPr>
            </a:pPr>
            <a:r>
              <a:rPr sz="1200" b="0">
                <a:solidFill>
                  <a:srgbClr val="59665F"/>
                </a:solidFill>
                <a:latin typeface="Meiryo"/>
                <a:ea typeface="Meiryo"/>
                <a:cs typeface="Meiryo"/>
                <a:hlinkClick xmlns:r="http://schemas.openxmlformats.org/officeDocument/2006/relationships" r:id="R80bbcf2c90f848f8"/>
              </a:rPr>
              <a:t>https://developers.google.com/search/docs/appearance/ai-features?hl=ja</a:t>
            </a:r>
          </a:p>
        </p:txBody>
      </p:sp>
      <p:sp>
        <p:nvSpPr>
          <p:cNvPr id="15" name="text-14">
            <a:extLst xmlns:a="http://schemas.openxmlformats.org/drawingml/2006/main">
              <a:ext uri="{FF2B5EF4-FFF2-40B4-BE49-F238E27FC236}">
                <a16:creationId xmlns:a16="http://schemas.microsoft.com/office/drawing/2014/main" id="{DBD3710A-8F08-409E-8FD0-3F63BEE26B32}"/>
              </a:ext>
            </a:extLst>
          </p:cNvPr>
          <p:cNvSpPr>
            <a:spLocks xmlns:a="http://schemas.openxmlformats.org/drawingml/2006/main" noGrp="1"/>
          </p:cNvSpPr>
          <p:nvPr/>
        </p:nvSpPr>
        <p:spPr>
          <a:xfrm xmlns:a="http://schemas.openxmlformats.org/drawingml/2006/main">
            <a:off x="609600" y="5524500"/>
            <a:ext cx="109728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575" b="0">
                <a:solidFill>
                  <a:srgbClr val="59665F"/>
                </a:solidFill>
                <a:latin typeface="Meiryo"/>
                <a:ea typeface="Meiryo"/>
                <a:cs typeface="Meiryo"/>
              </a:defRPr>
            </a:defPPr>
          </a:lstStyle>
          <a:p xmlns:a="http://schemas.openxmlformats.org/drawingml/2006/main">
            <a:pPr>
              <a:lnSpc>
                <a:spcPct val="138000"/>
              </a:lnSpc>
              <a:buNone/>
              <a:defRPr sz="1575" b="0">
                <a:solidFill>
                  <a:srgbClr val="59665F"/>
                </a:solidFill>
                <a:latin typeface="Meiryo"/>
                <a:ea typeface="Meiryo"/>
                <a:cs typeface="Meiryo"/>
              </a:defRPr>
            </a:pPr>
            <a:r>
              <a:rPr sz="1575" b="0">
                <a:solidFill>
                  <a:srgbClr val="59665F"/>
                </a:solidFill>
                <a:latin typeface="Meiryo"/>
                <a:ea typeface="Meiryo"/>
                <a:cs typeface="Meiryo"/>
              </a:rPr>
              <a:t>登場企業・相談記録・数値・予算は架空の説明例。掲載や集客成果を保証しません。</a:t>
            </a:r>
          </a:p>
        </p:txBody>
      </p:sp>
      <p:sp>
        <p:nvSpPr>
          <p:cNvPr id="16" name="text-15">
            <a:extLst xmlns:a="http://schemas.openxmlformats.org/drawingml/2006/main">
              <a:ext uri="{FF2B5EF4-FFF2-40B4-BE49-F238E27FC236}">
                <a16:creationId xmlns:a16="http://schemas.microsoft.com/office/drawing/2014/main" id="{CDADD86F-EE6B-4B2A-9AAD-AACC0EFFA1E5}"/>
              </a:ext>
            </a:extLst>
          </p:cNvPr>
          <p:cNvSpPr>
            <a:spLocks xmlns:a="http://schemas.openxmlformats.org/drawingml/2006/main" noGrp="1"/>
          </p:cNvSpPr>
          <p:nvPr/>
        </p:nvSpPr>
        <p:spPr>
          <a:xfrm xmlns:a="http://schemas.openxmlformats.org/drawingml/2006/main">
            <a:off x="609600" y="6657975"/>
            <a:ext cx="8953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C.elegance  /  企業・場面・数値は架空の説明例</a:t>
            </a:r>
          </a:p>
        </p:txBody>
      </p:sp>
      <p:sp>
        <p:nvSpPr>
          <p:cNvPr id="17" name="text-16">
            <a:extLst xmlns:a="http://schemas.openxmlformats.org/drawingml/2006/main">
              <a:ext uri="{FF2B5EF4-FFF2-40B4-BE49-F238E27FC236}">
                <a16:creationId xmlns:a16="http://schemas.microsoft.com/office/drawing/2014/main" id="{BAFB62FB-6682-461C-92A0-F66F422B4D00}"/>
              </a:ext>
            </a:extLst>
          </p:cNvPr>
          <p:cNvSpPr>
            <a:spLocks xmlns:a="http://schemas.openxmlformats.org/drawingml/2006/main" noGrp="1"/>
          </p:cNvSpPr>
          <p:nvPr/>
        </p:nvSpPr>
        <p:spPr>
          <a:xfrm xmlns:a="http://schemas.openxmlformats.org/drawingml/2006/main">
            <a:off x="10668000" y="6657975"/>
            <a:ext cx="9144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975" b="0">
                <a:solidFill>
                  <a:srgbClr val="59665F"/>
                </a:solidFill>
                <a:latin typeface="Meiryo"/>
                <a:ea typeface="Meiryo"/>
                <a:cs typeface="Meiryo"/>
              </a:defRPr>
            </a:defPPr>
          </a:lstStyle>
          <a:p xmlns:a="http://schemas.openxmlformats.org/drawingml/2006/main">
            <a:pPr>
              <a:lnSpc>
                <a:spcPct val="138000"/>
              </a:lnSpc>
              <a:buNone/>
              <a:defRPr sz="975" b="0">
                <a:solidFill>
                  <a:srgbClr val="59665F"/>
                </a:solidFill>
                <a:latin typeface="Meiryo"/>
                <a:ea typeface="Meiryo"/>
                <a:cs typeface="Meiryo"/>
              </a:defRPr>
            </a:pPr>
            <a:r>
              <a:rPr sz="975" b="0">
                <a:solidFill>
                  <a:srgbClr val="59665F"/>
                </a:solidFill>
                <a:latin typeface="Meiryo"/>
                <a:ea typeface="Meiryo"/>
                <a:cs typeface="Meiryo"/>
              </a:rPr>
              <a:t>14 / 14</a:t>
            </a:r>
          </a:p>
        </p:txBody>
      </p:sp>
    </p:spTree>
    <p:extLst>
      <p:ext uri="{BB962C8B-B14F-4D97-AF65-F5344CB8AC3E}">
        <p14:creationId xmlns:p14="http://schemas.microsoft.com/office/powerpoint/2010/main" val="204409951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2026-10-15T10:14:58.9330000Z</dcterms:created>
  <dcterms:modified xsi:type="dcterms:W3CDTF">2026-10-15T10:14:58.9330000Z</dcterms:modified>
</coreProperties>
</file>